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2" r:id="rId4"/>
    <p:sldId id="263" r:id="rId5"/>
    <p:sldId id="258" r:id="rId6"/>
    <p:sldId id="272" r:id="rId7"/>
    <p:sldId id="264" r:id="rId8"/>
    <p:sldId id="265" r:id="rId9"/>
    <p:sldId id="266" r:id="rId10"/>
    <p:sldId id="267" r:id="rId11"/>
    <p:sldId id="274"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2375" autoAdjust="0"/>
  </p:normalViewPr>
  <p:slideViewPr>
    <p:cSldViewPr snapToGrid="0" snapToObjects="1">
      <p:cViewPr varScale="1">
        <p:scale>
          <a:sx n="58" d="100"/>
          <a:sy n="58" d="100"/>
        </p:scale>
        <p:origin x="1362" y="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4393F-D2D3-F54A-B271-B29260C38861}" type="datetimeFigureOut">
              <a:rPr lang="en-US" smtClean="0"/>
              <a:t>5/18/2020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F352C-DB0B-4640-9C81-870EB7CEE846}" type="slidenum">
              <a:rPr lang="en-US" smtClean="0"/>
              <a:t>‹#›</a:t>
            </a:fld>
            <a:endParaRPr lang="en-US"/>
          </a:p>
        </p:txBody>
      </p:sp>
    </p:spTree>
    <p:extLst>
      <p:ext uri="{BB962C8B-B14F-4D97-AF65-F5344CB8AC3E}">
        <p14:creationId xmlns:p14="http://schemas.microsoft.com/office/powerpoint/2010/main" val="280224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9BCF352C-DB0B-4640-9C81-870EB7CEE846}" type="slidenum">
              <a:rPr lang="en-US" smtClean="0"/>
              <a:t>1</a:t>
            </a:fld>
            <a:endParaRPr lang="en-US"/>
          </a:p>
        </p:txBody>
      </p:sp>
    </p:spTree>
    <p:extLst>
      <p:ext uri="{BB962C8B-B14F-4D97-AF65-F5344CB8AC3E}">
        <p14:creationId xmlns:p14="http://schemas.microsoft.com/office/powerpoint/2010/main" val="84270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Elena G. White ofrece algunas percepciones valiosas en el libro </a:t>
            </a:r>
            <a:r>
              <a:rPr lang="es-MX" sz="1200" i="1" kern="1200" dirty="0">
                <a:solidFill>
                  <a:schemeClr val="tx1"/>
                </a:solidFill>
                <a:effectLst/>
                <a:latin typeface="+mn-lt"/>
                <a:ea typeface="+mn-ea"/>
                <a:cs typeface="+mn-cs"/>
              </a:rPr>
              <a:t>Profetas y reyes, </a:t>
            </a:r>
            <a:r>
              <a:rPr lang="es-MX" sz="1200" kern="1200" dirty="0">
                <a:solidFill>
                  <a:schemeClr val="tx1"/>
                </a:solidFill>
                <a:effectLst/>
                <a:latin typeface="+mn-lt"/>
                <a:ea typeface="+mn-ea"/>
                <a:cs typeface="+mn-cs"/>
              </a:rPr>
              <a:t>en relación con Jesús y el sábado: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“Durante su ministerio terrenal, Cristo recalcó la vigencia de lo ordenado acerca del sábado; en toda su enseñanza manifestó reverencia hacia la institución que él mismo había dado. En su tiempo el sábado había quedado tan pervertido, que su observancia reflejaba el carácter de hombres egoístas y arbitrarios más bien que el carácter de Dios. Cristo puso a un lado las falsas enseñanzas con que habían calumniado a Dios los que aseveraban conocerle. Aunque los rabinos le seguían con implacable hostilidad, no aparentaba siquiera conformarse con sus exigencias, sino que iba adelante observando el sábado según la ley de Dios”.</a:t>
            </a:r>
          </a:p>
          <a:p>
            <a:r>
              <a:rPr lang="es-MX" sz="1200" kern="1200" dirty="0">
                <a:solidFill>
                  <a:schemeClr val="tx1"/>
                </a:solidFill>
                <a:effectLst/>
                <a:latin typeface="+mn-lt"/>
                <a:ea typeface="+mn-ea"/>
                <a:cs typeface="+mn-cs"/>
              </a:rPr>
              <a:t>E. G. White, </a:t>
            </a:r>
            <a:r>
              <a:rPr lang="es-MX" sz="1200" i="1" kern="1200" dirty="0">
                <a:solidFill>
                  <a:schemeClr val="tx1"/>
                </a:solidFill>
                <a:effectLst/>
                <a:latin typeface="+mn-lt"/>
                <a:ea typeface="+mn-ea"/>
                <a:cs typeface="+mn-cs"/>
              </a:rPr>
              <a:t>Profetas y reyes, </a:t>
            </a:r>
            <a:r>
              <a:rPr lang="es-MX" sz="1200" kern="1200" dirty="0">
                <a:solidFill>
                  <a:schemeClr val="tx1"/>
                </a:solidFill>
                <a:effectLst/>
                <a:latin typeface="+mn-lt"/>
                <a:ea typeface="+mn-ea"/>
                <a:cs typeface="+mn-cs"/>
              </a:rPr>
              <a:t>p</a:t>
            </a:r>
            <a:r>
              <a:rPr lang="es-MX" sz="1200" i="1" kern="1200" dirty="0">
                <a:solidFill>
                  <a:schemeClr val="tx1"/>
                </a:solidFill>
                <a:effectLst/>
                <a:latin typeface="+mn-lt"/>
                <a:ea typeface="+mn-ea"/>
                <a:cs typeface="+mn-cs"/>
              </a:rPr>
              <a:t>.</a:t>
            </a:r>
            <a:r>
              <a:rPr lang="es-MX" sz="1200" kern="1200" dirty="0">
                <a:solidFill>
                  <a:schemeClr val="tx1"/>
                </a:solidFill>
                <a:effectLst/>
                <a:latin typeface="+mn-lt"/>
                <a:ea typeface="+mn-ea"/>
                <a:cs typeface="+mn-cs"/>
              </a:rPr>
              <a:t> 135.</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11</a:t>
            </a:fld>
            <a:endParaRPr lang="en-US"/>
          </a:p>
        </p:txBody>
      </p:sp>
    </p:spTree>
    <p:extLst>
      <p:ext uri="{BB962C8B-B14F-4D97-AF65-F5344CB8AC3E}">
        <p14:creationId xmlns:p14="http://schemas.microsoft.com/office/powerpoint/2010/main" val="95724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12</a:t>
            </a:fld>
            <a:endParaRPr lang="en-US"/>
          </a:p>
        </p:txBody>
      </p:sp>
    </p:spTree>
    <p:extLst>
      <p:ext uri="{BB962C8B-B14F-4D97-AF65-F5344CB8AC3E}">
        <p14:creationId xmlns:p14="http://schemas.microsoft.com/office/powerpoint/2010/main" val="1928635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No podemos ignorar a las mujeres que han sido marginalizadas o que sufren abuso y son víctimas. Tenemos el deber permanente de proteger y escudar a cualquier mujer bajo esas viles circunstancias. Me agrada mucho que la Iglesia Adventista del Séptimo Día tiene un departamento de Ministerio de la Mujer que está representado en cada nivel de la organización y debe estar representado en cada congregación. Estoy muy contento de que este departamento está facilitando esta tan importante iniciativa de </a:t>
            </a:r>
            <a:r>
              <a:rPr lang="es-MX" sz="1200" b="1" kern="1200" dirty="0" err="1">
                <a:solidFill>
                  <a:schemeClr val="tx1"/>
                </a:solidFill>
                <a:effectLst/>
                <a:latin typeface="+mn-lt"/>
                <a:ea typeface="+mn-ea"/>
                <a:cs typeface="+mn-cs"/>
              </a:rPr>
              <a:t>enditnow</a:t>
            </a:r>
            <a:r>
              <a:rPr lang="es-MX" sz="1200" kern="1200" baseline="30000" dirty="0">
                <a:solidFill>
                  <a:schemeClr val="tx1"/>
                </a:solidFill>
                <a:effectLst/>
                <a:latin typeface="+mn-lt"/>
                <a:ea typeface="+mn-ea"/>
                <a:cs typeface="+mn-cs"/>
              </a:rPr>
              <a:t>®</a:t>
            </a:r>
            <a:r>
              <a:rPr lang="es-MX"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9BCF352C-DB0B-4640-9C81-870EB7CEE846}" type="slidenum">
              <a:rPr lang="en-US" smtClean="0"/>
              <a:t>13</a:t>
            </a:fld>
            <a:endParaRPr lang="en-US"/>
          </a:p>
        </p:txBody>
      </p:sp>
    </p:spTree>
    <p:extLst>
      <p:ext uri="{BB962C8B-B14F-4D97-AF65-F5344CB8AC3E}">
        <p14:creationId xmlns:p14="http://schemas.microsoft.com/office/powerpoint/2010/main" val="3788934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La imagen que perdura ante nosotros es la de una mujer sanada, en posición erecta, que está alabando a Dios. Esta hija de Abrahán, que había estado siempre encorvada, se convierte en un modelo para toda persona de toda edad, que muestra lo que Jesús puede hacer por alguien que ha sido “doblada” o deformada por Satanás.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¿Te gustaría que Jesús te sanara? ¿Te gustaría que enderezara tu vida y tu futuro?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14</a:t>
            </a:fld>
            <a:endParaRPr lang="en-US"/>
          </a:p>
        </p:txBody>
      </p:sp>
    </p:spTree>
    <p:extLst>
      <p:ext uri="{BB962C8B-B14F-4D97-AF65-F5344CB8AC3E}">
        <p14:creationId xmlns:p14="http://schemas.microsoft.com/office/powerpoint/2010/main" val="2499636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Lucas 13:12 como aparece en cinco diferentes versiones: </a:t>
            </a:r>
          </a:p>
          <a:p>
            <a:r>
              <a:rPr lang="es-MX" sz="1200" kern="1200" dirty="0">
                <a:solidFill>
                  <a:schemeClr val="tx1"/>
                </a:solidFill>
                <a:effectLst/>
                <a:latin typeface="+mn-lt"/>
                <a:ea typeface="+mn-ea"/>
                <a:cs typeface="+mn-cs"/>
              </a:rPr>
              <a:t>Escucha mientras leo nuevamente Lucas 13:12 como aparece en cinco diferentes versiones: </a:t>
            </a:r>
          </a:p>
          <a:p>
            <a:r>
              <a:rPr lang="es-MX" sz="1200" kern="1200" dirty="0">
                <a:solidFill>
                  <a:schemeClr val="tx1"/>
                </a:solidFill>
                <a:effectLst/>
                <a:latin typeface="+mn-lt"/>
                <a:ea typeface="+mn-ea"/>
                <a:cs typeface="+mn-cs"/>
              </a:rPr>
              <a:t>“Mujer, quedas </a:t>
            </a:r>
            <a:r>
              <a:rPr lang="es-MX" sz="1200" b="1" kern="1200" dirty="0">
                <a:solidFill>
                  <a:schemeClr val="tx1"/>
                </a:solidFill>
                <a:effectLst/>
                <a:latin typeface="+mn-lt"/>
                <a:ea typeface="+mn-ea"/>
                <a:cs typeface="+mn-cs"/>
              </a:rPr>
              <a:t>liberada</a:t>
            </a:r>
            <a:r>
              <a:rPr lang="es-MX" sz="1200" kern="1200" dirty="0">
                <a:solidFill>
                  <a:schemeClr val="tx1"/>
                </a:solidFill>
                <a:effectLst/>
                <a:latin typeface="+mn-lt"/>
                <a:ea typeface="+mn-ea"/>
                <a:cs typeface="+mn-cs"/>
              </a:rPr>
              <a:t> de tu discapacidad”.</a:t>
            </a:r>
          </a:p>
          <a:p>
            <a:r>
              <a:rPr lang="es-MX" sz="1200" kern="1200" dirty="0">
                <a:solidFill>
                  <a:schemeClr val="tx1"/>
                </a:solidFill>
                <a:effectLst/>
                <a:latin typeface="+mn-lt"/>
                <a:ea typeface="+mn-ea"/>
                <a:cs typeface="+mn-cs"/>
              </a:rPr>
              <a:t>“Mujer, quedas </a:t>
            </a:r>
            <a:r>
              <a:rPr lang="es-MX" sz="1200" b="1" kern="1200" dirty="0">
                <a:solidFill>
                  <a:schemeClr val="tx1"/>
                </a:solidFill>
                <a:effectLst/>
                <a:latin typeface="+mn-lt"/>
                <a:ea typeface="+mn-ea"/>
                <a:cs typeface="+mn-cs"/>
              </a:rPr>
              <a:t>suelta</a:t>
            </a:r>
            <a:r>
              <a:rPr lang="es-MX" sz="1200" kern="1200" dirty="0">
                <a:solidFill>
                  <a:schemeClr val="tx1"/>
                </a:solidFill>
                <a:effectLst/>
                <a:latin typeface="+mn-lt"/>
                <a:ea typeface="+mn-ea"/>
                <a:cs typeface="+mn-cs"/>
              </a:rPr>
              <a:t> de tu enfermedad”. </a:t>
            </a:r>
          </a:p>
          <a:p>
            <a:r>
              <a:rPr lang="es-MX" sz="1200" kern="1200" dirty="0">
                <a:solidFill>
                  <a:schemeClr val="tx1"/>
                </a:solidFill>
                <a:effectLst/>
                <a:latin typeface="+mn-lt"/>
                <a:ea typeface="+mn-ea"/>
                <a:cs typeface="+mn-cs"/>
              </a:rPr>
              <a:t>“Mujer, quedas </a:t>
            </a:r>
            <a:r>
              <a:rPr lang="es-MX" sz="1200" b="1" kern="1200" dirty="0">
                <a:solidFill>
                  <a:schemeClr val="tx1"/>
                </a:solidFill>
                <a:effectLst/>
                <a:latin typeface="+mn-lt"/>
                <a:ea typeface="+mn-ea"/>
                <a:cs typeface="+mn-cs"/>
              </a:rPr>
              <a:t>libre</a:t>
            </a:r>
            <a:r>
              <a:rPr lang="es-MX" sz="1200" kern="1200" dirty="0">
                <a:solidFill>
                  <a:schemeClr val="tx1"/>
                </a:solidFill>
                <a:effectLst/>
                <a:latin typeface="+mn-lt"/>
                <a:ea typeface="+mn-ea"/>
                <a:cs typeface="+mn-cs"/>
              </a:rPr>
              <a:t> de tu mal. </a:t>
            </a:r>
          </a:p>
          <a:p>
            <a:r>
              <a:rPr lang="es-MX" sz="1200" kern="1200" dirty="0">
                <a:solidFill>
                  <a:schemeClr val="tx1"/>
                </a:solidFill>
                <a:effectLst/>
                <a:latin typeface="+mn-lt"/>
                <a:ea typeface="+mn-ea"/>
                <a:cs typeface="+mn-cs"/>
              </a:rPr>
              <a:t>“Apreciada mujer, ¡estás </a:t>
            </a:r>
            <a:r>
              <a:rPr lang="es-MX" sz="1200" b="1" kern="1200" dirty="0">
                <a:solidFill>
                  <a:schemeClr val="tx1"/>
                </a:solidFill>
                <a:effectLst/>
                <a:latin typeface="+mn-lt"/>
                <a:ea typeface="+mn-ea"/>
                <a:cs typeface="+mn-cs"/>
              </a:rPr>
              <a:t>sanada </a:t>
            </a:r>
            <a:r>
              <a:rPr lang="es-MX" sz="1200" kern="1200" dirty="0">
                <a:solidFill>
                  <a:schemeClr val="tx1"/>
                </a:solidFill>
                <a:effectLst/>
                <a:latin typeface="+mn-lt"/>
                <a:ea typeface="+mn-ea"/>
                <a:cs typeface="+mn-cs"/>
              </a:rPr>
              <a:t>de tu enfermedad! </a:t>
            </a:r>
          </a:p>
          <a:p>
            <a:r>
              <a:rPr lang="es-MX" sz="1200" kern="1200" dirty="0">
                <a:solidFill>
                  <a:schemeClr val="tx1"/>
                </a:solidFill>
                <a:effectLst/>
                <a:latin typeface="+mn-lt"/>
                <a:ea typeface="+mn-ea"/>
                <a:cs typeface="+mn-cs"/>
              </a:rPr>
              <a:t>“Mujer, ¡eres </a:t>
            </a:r>
            <a:r>
              <a:rPr lang="es-MX" sz="1200" b="1" kern="1200" dirty="0">
                <a:solidFill>
                  <a:schemeClr val="tx1"/>
                </a:solidFill>
                <a:effectLst/>
                <a:latin typeface="+mn-lt"/>
                <a:ea typeface="+mn-ea"/>
                <a:cs typeface="+mn-cs"/>
              </a:rPr>
              <a:t>libre!</a:t>
            </a:r>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Ese sábado, en esa población y en esa sinagoga, Jesús puso fin al sufrimiento de la mujer. Jesús puso fin a la forma como esta mujer había sido tratada durante dieciocho años. ¡Jesús le puso fin!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El día de hoy, en este sábado en  </a:t>
            </a:r>
            <a:r>
              <a:rPr lang="es-MX" sz="1200" b="1" kern="1200" dirty="0">
                <a:solidFill>
                  <a:schemeClr val="tx1"/>
                </a:solidFill>
                <a:effectLst/>
                <a:latin typeface="+mn-lt"/>
                <a:ea typeface="+mn-ea"/>
                <a:cs typeface="+mn-cs"/>
              </a:rPr>
              <a:t>[nombre del lugar en que te encuentras]</a:t>
            </a:r>
            <a:r>
              <a:rPr lang="es-MX" sz="1200" kern="1200" dirty="0">
                <a:solidFill>
                  <a:schemeClr val="tx1"/>
                </a:solidFill>
                <a:effectLst/>
                <a:latin typeface="+mn-lt"/>
                <a:ea typeface="+mn-ea"/>
                <a:cs typeface="+mn-cs"/>
              </a:rPr>
              <a:t>, en esta iglesia, Jesús quiere también ponerle un fin aquí a tu sufrimiento.</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¡Jesús no creó  hijas de  Abrahán’, ‘hermanas de Cristo’ y madres de Israel para ser abusadas’!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¡Es tiempo de </a:t>
            </a:r>
            <a:r>
              <a:rPr lang="es-MX" sz="1200" kern="1200" dirty="0" err="1">
                <a:solidFill>
                  <a:schemeClr val="tx1"/>
                </a:solidFill>
                <a:effectLst/>
                <a:latin typeface="+mn-lt"/>
                <a:ea typeface="+mn-ea"/>
                <a:cs typeface="+mn-cs"/>
              </a:rPr>
              <a:t>end</a:t>
            </a:r>
            <a:r>
              <a:rPr lang="es-MX" sz="1200" kern="1200" dirty="0">
                <a:solidFill>
                  <a:schemeClr val="tx1"/>
                </a:solidFill>
                <a:effectLst/>
                <a:latin typeface="+mn-lt"/>
                <a:ea typeface="+mn-ea"/>
                <a:cs typeface="+mn-cs"/>
              </a:rPr>
              <a:t> </a:t>
            </a:r>
            <a:r>
              <a:rPr lang="es-MX" sz="1200" kern="1200" dirty="0" err="1">
                <a:solidFill>
                  <a:schemeClr val="tx1"/>
                </a:solidFill>
                <a:effectLst/>
                <a:latin typeface="+mn-lt"/>
                <a:ea typeface="+mn-ea"/>
                <a:cs typeface="+mn-cs"/>
              </a:rPr>
              <a:t>it</a:t>
            </a:r>
            <a:r>
              <a:rPr lang="es-MX" sz="1200" kern="1200" dirty="0">
                <a:solidFill>
                  <a:schemeClr val="tx1"/>
                </a:solidFill>
                <a:effectLst/>
                <a:latin typeface="+mn-lt"/>
                <a:ea typeface="+mn-ea"/>
                <a:cs typeface="+mn-cs"/>
              </a:rPr>
              <a:t> </a:t>
            </a:r>
            <a:r>
              <a:rPr lang="es-MX" sz="1200" kern="1200" dirty="0" err="1">
                <a:solidFill>
                  <a:schemeClr val="tx1"/>
                </a:solidFill>
                <a:effectLst/>
                <a:latin typeface="+mn-lt"/>
                <a:ea typeface="+mn-ea"/>
                <a:cs typeface="+mn-cs"/>
              </a:rPr>
              <a:t>now</a:t>
            </a:r>
            <a:r>
              <a:rPr lang="es-MX" sz="1200" kern="1200" dirty="0">
                <a:solidFill>
                  <a:schemeClr val="tx1"/>
                </a:solidFill>
                <a:effectLst/>
                <a:latin typeface="+mn-lt"/>
                <a:ea typeface="+mn-ea"/>
                <a:cs typeface="+mn-cs"/>
              </a:rPr>
              <a:t>! ¡Es tiempo de ponerle fin!</a:t>
            </a:r>
          </a:p>
          <a:p>
            <a:r>
              <a:rPr lang="es-MX" sz="1200" kern="1200" dirty="0">
                <a:solidFill>
                  <a:schemeClr val="tx1"/>
                </a:solidFill>
                <a:effectLst/>
                <a:latin typeface="+mn-lt"/>
                <a:ea typeface="+mn-ea"/>
                <a:cs typeface="+mn-cs"/>
              </a:rPr>
              <a:t>ESV</a:t>
            </a:r>
          </a:p>
          <a:p>
            <a:r>
              <a:rPr lang="es-MX" sz="1200" kern="1200" dirty="0">
                <a:solidFill>
                  <a:schemeClr val="tx1"/>
                </a:solidFill>
                <a:effectLst/>
                <a:latin typeface="+mn-lt"/>
                <a:ea typeface="+mn-ea"/>
                <a:cs typeface="+mn-cs"/>
              </a:rPr>
              <a:t>NKJV</a:t>
            </a:r>
          </a:p>
          <a:p>
            <a:r>
              <a:rPr lang="es-MX" sz="1200" kern="1200" dirty="0">
                <a:solidFill>
                  <a:schemeClr val="tx1"/>
                </a:solidFill>
                <a:effectLst/>
                <a:latin typeface="+mn-lt"/>
                <a:ea typeface="+mn-ea"/>
                <a:cs typeface="+mn-cs"/>
              </a:rPr>
              <a:t>ESV</a:t>
            </a:r>
          </a:p>
          <a:p>
            <a:r>
              <a:rPr lang="es-MX" sz="1200" kern="1200" dirty="0">
                <a:solidFill>
                  <a:schemeClr val="tx1"/>
                </a:solidFill>
                <a:effectLst/>
                <a:latin typeface="+mn-lt"/>
                <a:ea typeface="+mn-ea"/>
                <a:cs typeface="+mn-cs"/>
              </a:rPr>
              <a:t>NTV</a:t>
            </a:r>
          </a:p>
          <a:p>
            <a:r>
              <a:rPr lang="es-MX" sz="1200" kern="1200" dirty="0">
                <a:solidFill>
                  <a:schemeClr val="tx1"/>
                </a:solidFill>
                <a:effectLst/>
                <a:latin typeface="+mn-lt"/>
                <a:ea typeface="+mn-ea"/>
                <a:cs typeface="+mn-cs"/>
              </a:rPr>
              <a:t>NBV</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15</a:t>
            </a:fld>
            <a:endParaRPr lang="en-US"/>
          </a:p>
        </p:txBody>
      </p:sp>
    </p:spTree>
    <p:extLst>
      <p:ext uri="{BB962C8B-B14F-4D97-AF65-F5344CB8AC3E}">
        <p14:creationId xmlns:p14="http://schemas.microsoft.com/office/powerpoint/2010/main" val="18245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cap="small" dirty="0">
                <a:solidFill>
                  <a:schemeClr val="tx1"/>
                </a:solidFill>
                <a:effectLst/>
                <a:latin typeface="+mn-lt"/>
                <a:ea typeface="+mn-ea"/>
                <a:cs typeface="+mn-cs"/>
              </a:rPr>
              <a:t>INTRODUCCIÓN</a:t>
            </a:r>
          </a:p>
          <a:p>
            <a:r>
              <a:rPr lang="es-MX" sz="1200" kern="1200" dirty="0">
                <a:solidFill>
                  <a:schemeClr val="tx1"/>
                </a:solidFill>
                <a:effectLst/>
                <a:latin typeface="+mn-lt"/>
                <a:ea typeface="+mn-ea"/>
                <a:cs typeface="+mn-cs"/>
              </a:rPr>
              <a:t> </a:t>
            </a:r>
          </a:p>
          <a:p>
            <a:pPr fontAlgn="base"/>
            <a:r>
              <a:rPr lang="es-MX" sz="1200" kern="1200" dirty="0">
                <a:solidFill>
                  <a:schemeClr val="tx1"/>
                </a:solidFill>
                <a:effectLst/>
                <a:latin typeface="+mn-lt"/>
                <a:ea typeface="+mn-ea"/>
                <a:cs typeface="+mn-cs"/>
              </a:rPr>
              <a:t>D</a:t>
            </a:r>
          </a:p>
          <a:p>
            <a:r>
              <a:rPr lang="es-MX" sz="1200" kern="1200" dirty="0" err="1">
                <a:solidFill>
                  <a:schemeClr val="tx1"/>
                </a:solidFill>
                <a:effectLst/>
                <a:latin typeface="+mn-lt"/>
                <a:ea typeface="+mn-ea"/>
                <a:cs typeface="+mn-cs"/>
              </a:rPr>
              <a:t>urante</a:t>
            </a:r>
            <a:r>
              <a:rPr lang="es-MX" sz="1200" kern="1200" dirty="0">
                <a:solidFill>
                  <a:schemeClr val="tx1"/>
                </a:solidFill>
                <a:effectLst/>
                <a:latin typeface="+mn-lt"/>
                <a:ea typeface="+mn-ea"/>
                <a:cs typeface="+mn-cs"/>
              </a:rPr>
              <a:t> dieciocho años había estado sufriendo esta mujer. El poder estar de pie con la columna derecha, era para ella solamente un recuerdo muy distante. Probablemente anhelaba ver el rostro de sus hijos para notar el brillo de sus ojos, pero todo lo que podía ver era el suelo. En su pequeña cabaña, tal vez le hubiera gustado guardar su provisión de alimentos en un estante más alto, pero no podía alcanzarlo, así que hacía lo mejor que podía para resguardar de los roedores esos alimentos colocados en niveles más bajos. Sin duda anhelaba ver el majestuoso azul del cielo atravesado por un séquito de nubes blancas navegando suspendidas en el espacio; o admirar de noche las rutilantes estrellas o la redonda luna, brillando gloriosamente en los cielos. Pero en vez de ello, su campo natural de visión estaba perpetuamente vuelto hacia abajo, obligada a ver siempre los secos y desiertos caminos del Oriente Medio, y las inmundicias dejadas sobre ellos por los animales.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2</a:t>
            </a:fld>
            <a:endParaRPr lang="en-US"/>
          </a:p>
        </p:txBody>
      </p:sp>
    </p:spTree>
    <p:extLst>
      <p:ext uri="{BB962C8B-B14F-4D97-AF65-F5344CB8AC3E}">
        <p14:creationId xmlns:p14="http://schemas.microsoft.com/office/powerpoint/2010/main" val="338002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3</a:t>
            </a:fld>
            <a:endParaRPr lang="en-US"/>
          </a:p>
        </p:txBody>
      </p:sp>
    </p:spTree>
    <p:extLst>
      <p:ext uri="{BB962C8B-B14F-4D97-AF65-F5344CB8AC3E}">
        <p14:creationId xmlns:p14="http://schemas.microsoft.com/office/powerpoint/2010/main" val="371664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Jesús regresó a Nazareth, donde había crecido, después de que su primo Juan el Bautista lo bautizó en el río Jordán. Jesús estaba lleno del Espíritu Santo. La Biblia es muy clara cuando cuenta que Jesús tenía por costumbre asistir a la sinagoga en sábado. Es muy claro que el sábado era muy importante para Jesús: No es que solo ocasionalmente visitara la sinagoga en sábado, más bien, el asistir a la sinagoga era su hábito regular. </a:t>
            </a:r>
          </a:p>
          <a:p>
            <a:r>
              <a:rPr lang="es-MX"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Hasta  aquí hemos descubierto a partir de este evento en Nazareth, primeramente, que Jesús tenía en muy alta estima el día sábado; su vida se había desarrollado en tono a su costumbre de asistir a la sinagoga cada sábado. El segundo detalle que emerge de este pasaje es que el enseñar de la Biblia y directamente de la Biblia, era también muy importante para Jesús. El tercer detalle importante que descubrimos a través de este evento de su enseñanza el sábado en Nazareth, es el amor que Jesús tenía por la gente. Notemos el énfasis de la enseñanza bíblica de Jesús en  Nazareth:</a:t>
            </a:r>
          </a:p>
          <a:p>
            <a:endParaRPr lang="es-MX"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4</a:t>
            </a:fld>
            <a:endParaRPr lang="en-US"/>
          </a:p>
        </p:txBody>
      </p:sp>
    </p:spTree>
    <p:extLst>
      <p:ext uri="{BB962C8B-B14F-4D97-AF65-F5344CB8AC3E}">
        <p14:creationId xmlns:p14="http://schemas.microsoft.com/office/powerpoint/2010/main" val="267996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kern="1200" dirty="0">
                <a:solidFill>
                  <a:schemeClr val="tx1"/>
                </a:solidFill>
                <a:effectLst/>
                <a:latin typeface="+mn-lt"/>
                <a:ea typeface="+mn-ea"/>
                <a:cs typeface="+mn-cs"/>
              </a:rPr>
              <a:t>Lucas 13:10-17 Dios Habla Hoy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5</a:t>
            </a:fld>
            <a:endParaRPr lang="en-US"/>
          </a:p>
        </p:txBody>
      </p:sp>
    </p:spTree>
    <p:extLst>
      <p:ext uri="{BB962C8B-B14F-4D97-AF65-F5344CB8AC3E}">
        <p14:creationId xmlns:p14="http://schemas.microsoft.com/office/powerpoint/2010/main" val="2752412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Al no mencionar Lucas el lugar, ni el nombre de la mujer, amplía con ello la aplicación e importancia de este evento, más allá de esta mujer en forma individual, a todas las mujeres  que están en esclavitud, en todos los lugares y en todas las subsecuentes eras.  Esta hermosa historia ofrece esperanza a todas las víctimas.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7</a:t>
            </a:fld>
            <a:endParaRPr lang="en-US"/>
          </a:p>
        </p:txBody>
      </p:sp>
    </p:spTree>
    <p:extLst>
      <p:ext uri="{BB962C8B-B14F-4D97-AF65-F5344CB8AC3E}">
        <p14:creationId xmlns:p14="http://schemas.microsoft.com/office/powerpoint/2010/main" val="298455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Cuando Jesús vino a esa sinagoga ese sábado, ¡todo cambió! ¡Enseñó maravillosas y hermosas cosas de la Biblia!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Entonces …  entre la multitud, Jesús vio a esta mujer. Aun cuando estaba encorvada y probablemente de menor estatura que cualquier otra persona en ese lugar. </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8</a:t>
            </a:fld>
            <a:endParaRPr lang="en-US"/>
          </a:p>
        </p:txBody>
      </p:sp>
    </p:spTree>
    <p:extLst>
      <p:ext uri="{BB962C8B-B14F-4D97-AF65-F5344CB8AC3E}">
        <p14:creationId xmlns:p14="http://schemas.microsoft.com/office/powerpoint/2010/main" val="28465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¡Ya era libre! ¡Esas eran para ella sus “buenas nuevas”! ¡Ella fue liberada de su cautividad! Ahora podía ver algo más que solamente el suelo. ¡Había terminado su opresión física! ¡Estaba experimentando el favor del Señor! ¡Todo lo que Jesús había prometido en sus enseñanzas en Nazareth, en Lucas 4:16-19, se estaba convirtiendo en realidad para ella!  ¡Las enseñanzas de Jesús eran una realidad! </a:t>
            </a:r>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9</a:t>
            </a:fld>
            <a:endParaRPr lang="en-US"/>
          </a:p>
        </p:txBody>
      </p:sp>
    </p:spTree>
    <p:extLst>
      <p:ext uri="{BB962C8B-B14F-4D97-AF65-F5344CB8AC3E}">
        <p14:creationId xmlns:p14="http://schemas.microsoft.com/office/powerpoint/2010/main" val="418609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Como resultado del ministerio del Creador, su cuerpo  se estaba convirtiendo en lo que era originalmente la intención que fuera —¡saludable y derecho! Ahora podía mirar al rostro de las personas . Su alegría seguramente fue sin límites . Ahora podía mirar libremente el rostro de Jesús —el rostro de Aquel que había hecho que terminara su dolor físico. ¡Y qué maravillosamente bondadoso rostro tenía! ¡El rostro de Jesús fue probablemente el primer rostro que la mujer pudo ver al poder erguirse por primera vez después de largos dieciocho años! </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Y al haber sido milagrosamente sanada, la primera cosa que la mujer hace es: “¡</a:t>
            </a:r>
            <a:r>
              <a:rPr lang="es-MX" sz="1200" kern="1200" dirty="0" err="1">
                <a:solidFill>
                  <a:schemeClr val="tx1"/>
                </a:solidFill>
                <a:effectLst/>
                <a:latin typeface="+mn-lt"/>
                <a:ea typeface="+mn-ea"/>
                <a:cs typeface="+mn-cs"/>
              </a:rPr>
              <a:t>Empez</a:t>
            </a:r>
            <a:r>
              <a:rPr lang="es-MX" sz="1200" kern="1200" dirty="0">
                <a:solidFill>
                  <a:schemeClr val="tx1"/>
                </a:solidFill>
                <a:effectLst/>
                <a:latin typeface="+mn-lt"/>
                <a:ea typeface="+mn-ea"/>
                <a:cs typeface="+mn-cs"/>
              </a:rPr>
              <a:t>[ar] a alabar a Dios”  (Lucas 13:13)! De entre todos los milagros realizados en sábado y registrados en Lucas, ella es la primera y única persona sanada que alaba a Dios al quedar “libre de su enfermedad” (versículo 12, NVI).</a:t>
            </a:r>
          </a:p>
        </p:txBody>
      </p:sp>
      <p:sp>
        <p:nvSpPr>
          <p:cNvPr id="4" name="Slide Number Placeholder 3"/>
          <p:cNvSpPr>
            <a:spLocks noGrp="1"/>
          </p:cNvSpPr>
          <p:nvPr>
            <p:ph type="sldNum" sz="quarter" idx="5"/>
          </p:nvPr>
        </p:nvSpPr>
        <p:spPr/>
        <p:txBody>
          <a:bodyPr/>
          <a:lstStyle/>
          <a:p>
            <a:fld id="{9BCF352C-DB0B-4640-9C81-870EB7CEE846}" type="slidenum">
              <a:rPr lang="en-US" smtClean="0"/>
              <a:t>10</a:t>
            </a:fld>
            <a:endParaRPr lang="en-US"/>
          </a:p>
        </p:txBody>
      </p:sp>
    </p:spTree>
    <p:extLst>
      <p:ext uri="{BB962C8B-B14F-4D97-AF65-F5344CB8AC3E}">
        <p14:creationId xmlns:p14="http://schemas.microsoft.com/office/powerpoint/2010/main" val="229760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1E1F-8E59-5049-9718-AADAE7B6C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0BB14-E6C6-AE47-B696-99544210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4220F5-F7D2-FF47-A4AB-6C54120AAD4C}"/>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5" name="Footer Placeholder 4">
            <a:extLst>
              <a:ext uri="{FF2B5EF4-FFF2-40B4-BE49-F238E27FC236}">
                <a16:creationId xmlns:a16="http://schemas.microsoft.com/office/drawing/2014/main" id="{E6343419-BD41-314D-AB82-BB330ECE2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2808C-230E-4747-BCE9-AA94B968EC7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87031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F2CC-9D86-AA4C-A6EE-AB1C3FDD0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D64913-F2E1-9243-B6F5-50370AD6A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7D092-35C8-394A-BC4C-3A662A18F520}"/>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5" name="Footer Placeholder 4">
            <a:extLst>
              <a:ext uri="{FF2B5EF4-FFF2-40B4-BE49-F238E27FC236}">
                <a16:creationId xmlns:a16="http://schemas.microsoft.com/office/drawing/2014/main" id="{61A7FAEB-8725-D048-A488-1E845D523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9E444-2266-3440-A828-7FE6B5930D9E}"/>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16428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427C70-259C-6C4F-82AE-9C670B8C55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BDA6F-6E0C-0B4E-BCE3-4C48488FE7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9E96A-0DF6-4B48-B9F4-DEE1C5C7CB63}"/>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5" name="Footer Placeholder 4">
            <a:extLst>
              <a:ext uri="{FF2B5EF4-FFF2-40B4-BE49-F238E27FC236}">
                <a16:creationId xmlns:a16="http://schemas.microsoft.com/office/drawing/2014/main" id="{22D7B750-013D-8941-9D84-99E11C89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AA3A6-B270-654A-BBC3-97DB753DCA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0798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BD08-92D4-4849-9247-1BF64504D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A22A0-508E-EA48-98C3-3C748532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FC577-35C9-BE4E-8D03-2BD5B7A90BAE}"/>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5" name="Footer Placeholder 4">
            <a:extLst>
              <a:ext uri="{FF2B5EF4-FFF2-40B4-BE49-F238E27FC236}">
                <a16:creationId xmlns:a16="http://schemas.microsoft.com/office/drawing/2014/main" id="{96AA9C4B-4BB7-6147-B761-58F96BBC8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97C42-09DB-CF49-AED6-2A95881B282C}"/>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2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2C2C-26B6-3C47-86BF-15A01E1A3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B03957-611E-524A-A365-565D5723A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36D81C-5B8E-6B42-9CF1-BE6A8B04919B}"/>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5" name="Footer Placeholder 4">
            <a:extLst>
              <a:ext uri="{FF2B5EF4-FFF2-40B4-BE49-F238E27FC236}">
                <a16:creationId xmlns:a16="http://schemas.microsoft.com/office/drawing/2014/main" id="{F7301C94-7C38-DA47-A561-56A6F0933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8CD2C-EF2D-C141-89AD-740D5550BA4A}"/>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949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F70A-7F4B-B842-95B7-F5154BC93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C91F91-3362-1442-A478-74F0B4DA6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C9586D-B64B-4746-B819-1543FE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C54D2F-87CF-1249-A29A-C2734D629ACE}"/>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6" name="Footer Placeholder 5">
            <a:extLst>
              <a:ext uri="{FF2B5EF4-FFF2-40B4-BE49-F238E27FC236}">
                <a16:creationId xmlns:a16="http://schemas.microsoft.com/office/drawing/2014/main" id="{4736DCC4-C631-A443-A7B7-A0CAED4AD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993A4-7675-D94A-95DF-33EEBA4FBC5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422101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8463-C4E3-A041-BB06-E1E973CC1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FF3AE-57B6-C846-AD7E-511E348B7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766A1C-7584-0744-A712-01C6B067B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72AD4B-81BD-734E-B81F-0A038483D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7840A3-C640-2C45-9094-2E83965AB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96B308-58B3-4D44-BC35-289EFD5F57B5}"/>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8" name="Footer Placeholder 7">
            <a:extLst>
              <a:ext uri="{FF2B5EF4-FFF2-40B4-BE49-F238E27FC236}">
                <a16:creationId xmlns:a16="http://schemas.microsoft.com/office/drawing/2014/main" id="{80354863-B081-9D4A-9837-1D0D4A0CC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6D8E3-72F4-404C-B060-7A80A4581C7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87638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89CC-CB28-DA4C-91D0-7CD1A063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A8E73A-53FD-F940-A479-22D518DD3C36}"/>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4" name="Footer Placeholder 3">
            <a:extLst>
              <a:ext uri="{FF2B5EF4-FFF2-40B4-BE49-F238E27FC236}">
                <a16:creationId xmlns:a16="http://schemas.microsoft.com/office/drawing/2014/main" id="{CC886FB9-BED0-6A47-8E6D-D530A0D9D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D46E05-16F3-5F4C-842F-70FC2B621C90}"/>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248305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717AD-FFA8-2C4D-A149-7164A7FA5669}"/>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3" name="Footer Placeholder 2">
            <a:extLst>
              <a:ext uri="{FF2B5EF4-FFF2-40B4-BE49-F238E27FC236}">
                <a16:creationId xmlns:a16="http://schemas.microsoft.com/office/drawing/2014/main" id="{0E0BEBA1-EA9E-B546-AF7C-3A0171A91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589C2D-ACE5-3448-8E0D-900122BFD02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87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344D-2CF1-6340-97F5-14B9C428D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1E989-E195-BC4F-9A99-684FD6E9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3CADF0-F577-3946-92A9-9F214756F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7E6BD-9515-FE41-B8CA-AE2169E29A29}"/>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6" name="Footer Placeholder 5">
            <a:extLst>
              <a:ext uri="{FF2B5EF4-FFF2-40B4-BE49-F238E27FC236}">
                <a16:creationId xmlns:a16="http://schemas.microsoft.com/office/drawing/2014/main" id="{1F1E219B-7F6F-8B49-884F-1DF77BB6C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DD31F-FC94-BC41-A0A6-69C9CDDCE7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4539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A743-C839-9142-A9CE-5BD40CAE0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8E4179-33F6-024C-B130-AA6926D56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6766BE-1176-074A-AABC-90333E513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2A086-86E8-E94E-BFF6-AEA3C936F390}"/>
              </a:ext>
            </a:extLst>
          </p:cNvPr>
          <p:cNvSpPr>
            <a:spLocks noGrp="1"/>
          </p:cNvSpPr>
          <p:nvPr>
            <p:ph type="dt" sz="half" idx="10"/>
          </p:nvPr>
        </p:nvSpPr>
        <p:spPr/>
        <p:txBody>
          <a:bodyPr/>
          <a:lstStyle/>
          <a:p>
            <a:fld id="{2FA6086F-1785-9F4D-9288-82D685BFAC6A}" type="datetimeFigureOut">
              <a:rPr lang="en-US" smtClean="0"/>
              <a:t>5/18/2020</a:t>
            </a:fld>
            <a:endParaRPr lang="en-US"/>
          </a:p>
        </p:txBody>
      </p:sp>
      <p:sp>
        <p:nvSpPr>
          <p:cNvPr id="6" name="Footer Placeholder 5">
            <a:extLst>
              <a:ext uri="{FF2B5EF4-FFF2-40B4-BE49-F238E27FC236}">
                <a16:creationId xmlns:a16="http://schemas.microsoft.com/office/drawing/2014/main" id="{A77D283B-FA74-DA45-A736-A10AF7B81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950AE-39AC-3F47-9654-53C7BF338BC3}"/>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37508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9F97C-6664-3346-BF11-14CDC4DA0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038FCE-C6A4-4848-BFB9-95FB15D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2D45B-FAD5-794A-830F-9361B7180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086F-1785-9F4D-9288-82D685BFAC6A}" type="datetimeFigureOut">
              <a:rPr lang="en-US" smtClean="0"/>
              <a:t>5/18/2020</a:t>
            </a:fld>
            <a:endParaRPr lang="en-US"/>
          </a:p>
        </p:txBody>
      </p:sp>
      <p:sp>
        <p:nvSpPr>
          <p:cNvPr id="5" name="Footer Placeholder 4">
            <a:extLst>
              <a:ext uri="{FF2B5EF4-FFF2-40B4-BE49-F238E27FC236}">
                <a16:creationId xmlns:a16="http://schemas.microsoft.com/office/drawing/2014/main" id="{828D3F10-51A4-4249-9889-E25053C72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8B97BA-AF42-514D-9116-F603CCC6B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AB0AE-8F17-494F-A81D-804BDD4449FC}" type="slidenum">
              <a:rPr lang="en-US" smtClean="0"/>
              <a:t>‹#›</a:t>
            </a:fld>
            <a:endParaRPr lang="en-US"/>
          </a:p>
        </p:txBody>
      </p:sp>
    </p:spTree>
    <p:extLst>
      <p:ext uri="{BB962C8B-B14F-4D97-AF65-F5344CB8AC3E}">
        <p14:creationId xmlns:p14="http://schemas.microsoft.com/office/powerpoint/2010/main" val="402438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food on a plate&#10;&#10;Description automatically generated">
            <a:extLst>
              <a:ext uri="{FF2B5EF4-FFF2-40B4-BE49-F238E27FC236}">
                <a16:creationId xmlns:a16="http://schemas.microsoft.com/office/drawing/2014/main" id="{EB8C6DF4-6C74-824B-A13E-BE3BD21589DE}"/>
              </a:ext>
            </a:extLst>
          </p:cNvPr>
          <p:cNvPicPr>
            <a:picLocks noChangeAspect="1"/>
          </p:cNvPicPr>
          <p:nvPr/>
        </p:nvPicPr>
        <p:blipFill rotWithShape="1">
          <a:blip r:embed="rId3"/>
          <a:srcRect l="29299" t="9091" r="4341"/>
          <a:stretch/>
        </p:blipFill>
        <p:spPr>
          <a:xfrm>
            <a:off x="3697357" y="1"/>
            <a:ext cx="8494643" cy="6858000"/>
          </a:xfrm>
          <a:prstGeom prst="rect">
            <a:avLst/>
          </a:prstGeom>
        </p:spPr>
      </p:pic>
      <p:sp>
        <p:nvSpPr>
          <p:cNvPr id="19"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E8EDD3-B430-9640-8DC3-7ED377141CCA}"/>
              </a:ext>
            </a:extLst>
          </p:cNvPr>
          <p:cNvSpPr>
            <a:spLocks noGrp="1"/>
          </p:cNvSpPr>
          <p:nvPr>
            <p:ph type="ctrTitle"/>
          </p:nvPr>
        </p:nvSpPr>
        <p:spPr>
          <a:xfrm>
            <a:off x="203837" y="942115"/>
            <a:ext cx="6496560" cy="1949771"/>
          </a:xfrm>
        </p:spPr>
        <p:txBody>
          <a:bodyPr anchor="b">
            <a:normAutofit/>
          </a:bodyPr>
          <a:lstStyle/>
          <a:p>
            <a:r>
              <a:rPr lang="es-MX" b="1" dirty="0"/>
              <a:t>¡CUANDO </a:t>
            </a:r>
            <a:r>
              <a:rPr lang="es-MX" b="1" dirty="0">
                <a:solidFill>
                  <a:srgbClr val="0070C0"/>
                </a:solidFill>
              </a:rPr>
              <a:t>JESÚS</a:t>
            </a:r>
            <a:r>
              <a:rPr lang="es-MX" b="1" dirty="0"/>
              <a:t> LE PUSO </a:t>
            </a:r>
            <a:r>
              <a:rPr lang="es-MX" b="1" dirty="0">
                <a:solidFill>
                  <a:srgbClr val="FF0000"/>
                </a:solidFill>
              </a:rPr>
              <a:t>FIN</a:t>
            </a:r>
            <a:r>
              <a:rPr lang="es-MX" b="1" dirty="0"/>
              <a:t>! </a:t>
            </a:r>
          </a:p>
        </p:txBody>
      </p:sp>
      <p:sp>
        <p:nvSpPr>
          <p:cNvPr id="3" name="Subtitle 2">
            <a:extLst>
              <a:ext uri="{FF2B5EF4-FFF2-40B4-BE49-F238E27FC236}">
                <a16:creationId xmlns:a16="http://schemas.microsoft.com/office/drawing/2014/main" id="{7C5D3547-91F2-904F-932C-D8ABDC3E6060}"/>
              </a:ext>
            </a:extLst>
          </p:cNvPr>
          <p:cNvSpPr>
            <a:spLocks noGrp="1"/>
          </p:cNvSpPr>
          <p:nvPr>
            <p:ph type="subTitle" idx="1"/>
          </p:nvPr>
        </p:nvSpPr>
        <p:spPr>
          <a:xfrm>
            <a:off x="397818" y="4270872"/>
            <a:ext cx="5257394" cy="1208141"/>
          </a:xfrm>
        </p:spPr>
        <p:txBody>
          <a:bodyPr>
            <a:normAutofit/>
          </a:bodyPr>
          <a:lstStyle/>
          <a:p>
            <a:pPr algn="l"/>
            <a:r>
              <a:rPr lang="es-MX" sz="1700" dirty="0"/>
              <a:t>Escrito por el Pastor Anthony R. Kent, candidato al PhD </a:t>
            </a:r>
          </a:p>
          <a:p>
            <a:pPr algn="l">
              <a:lnSpc>
                <a:spcPct val="100000"/>
              </a:lnSpc>
              <a:spcBef>
                <a:spcPts val="0"/>
              </a:spcBef>
            </a:pPr>
            <a:r>
              <a:rPr lang="es-MX" sz="1800" dirty="0"/>
              <a:t>Secretario Asociado de la Asociación </a:t>
            </a:r>
          </a:p>
          <a:p>
            <a:pPr algn="l">
              <a:lnSpc>
                <a:spcPct val="100000"/>
              </a:lnSpc>
              <a:spcBef>
                <a:spcPts val="0"/>
              </a:spcBef>
            </a:pPr>
            <a:r>
              <a:rPr lang="es-MX" sz="1800" dirty="0"/>
              <a:t>Ministerial de la Asociación General  </a:t>
            </a:r>
          </a:p>
        </p:txBody>
      </p:sp>
      <p:sp>
        <p:nvSpPr>
          <p:cNvPr id="20"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a16="http://schemas.microsoft.com/office/drawing/2014/main" id="{6D51664D-03EC-5344-AE55-24DDC3C8F58C}"/>
              </a:ext>
            </a:extLst>
          </p:cNvPr>
          <p:cNvSpPr txBox="1">
            <a:spLocks/>
          </p:cNvSpPr>
          <p:nvPr/>
        </p:nvSpPr>
        <p:spPr>
          <a:xfrm>
            <a:off x="504875" y="5312192"/>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000" dirty="0"/>
          </a:p>
        </p:txBody>
      </p:sp>
      <p:sp>
        <p:nvSpPr>
          <p:cNvPr id="22" name="TextBox 21">
            <a:extLst>
              <a:ext uri="{FF2B5EF4-FFF2-40B4-BE49-F238E27FC236}">
                <a16:creationId xmlns:a16="http://schemas.microsoft.com/office/drawing/2014/main" id="{ADDBA779-EB69-A043-982A-21954AF1CB96}"/>
              </a:ext>
            </a:extLst>
          </p:cNvPr>
          <p:cNvSpPr txBox="1"/>
          <p:nvPr/>
        </p:nvSpPr>
        <p:spPr>
          <a:xfrm>
            <a:off x="2128807" y="3401549"/>
            <a:ext cx="2639249" cy="338554"/>
          </a:xfrm>
          <a:prstGeom prst="rect">
            <a:avLst/>
          </a:prstGeom>
          <a:noFill/>
        </p:spPr>
        <p:txBody>
          <a:bodyPr wrap="none" rtlCol="0">
            <a:spAutoFit/>
          </a:bodyPr>
          <a:lstStyle/>
          <a:p>
            <a:pPr algn="ctr"/>
            <a:r>
              <a:rPr lang="en-US" sz="1600" b="1" spc="300" dirty="0">
                <a:latin typeface="Avenir Next" panose="020B0503020202020204" pitchFamily="34" charset="0"/>
              </a:rPr>
              <a:t>Día de </a:t>
            </a:r>
            <a:r>
              <a:rPr lang="es-MX" sz="1600" b="1" spc="300" dirty="0">
                <a:latin typeface="Avenir Next" panose="020B0503020202020204" pitchFamily="34" charset="0"/>
              </a:rPr>
              <a:t>énfasis</a:t>
            </a:r>
            <a:r>
              <a:rPr lang="en-US" sz="1600" b="1" spc="300" dirty="0">
                <a:latin typeface="Avenir Next" panose="020B0503020202020204" pitchFamily="34" charset="0"/>
              </a:rPr>
              <a:t> 2020 </a:t>
            </a:r>
          </a:p>
        </p:txBody>
      </p:sp>
      <p:pic>
        <p:nvPicPr>
          <p:cNvPr id="7" name="Picture 6" descr="A close up of a logo&#10;&#10;Description automatically generated">
            <a:extLst>
              <a:ext uri="{FF2B5EF4-FFF2-40B4-BE49-F238E27FC236}">
                <a16:creationId xmlns:a16="http://schemas.microsoft.com/office/drawing/2014/main" id="{C545D3FD-71D6-884B-A14C-1B730453C4E6}"/>
              </a:ext>
            </a:extLst>
          </p:cNvPr>
          <p:cNvPicPr>
            <a:picLocks noChangeAspect="1"/>
          </p:cNvPicPr>
          <p:nvPr/>
        </p:nvPicPr>
        <p:blipFill>
          <a:blip r:embed="rId4"/>
          <a:stretch>
            <a:fillRect/>
          </a:stretch>
        </p:blipFill>
        <p:spPr>
          <a:xfrm>
            <a:off x="1336410" y="709104"/>
            <a:ext cx="4224044" cy="4834059"/>
          </a:xfrm>
          <a:prstGeom prst="rect">
            <a:avLst/>
          </a:prstGeom>
        </p:spPr>
      </p:pic>
      <p:pic>
        <p:nvPicPr>
          <p:cNvPr id="12" name="Picture 11">
            <a:extLst>
              <a:ext uri="{FF2B5EF4-FFF2-40B4-BE49-F238E27FC236}">
                <a16:creationId xmlns:a16="http://schemas.microsoft.com/office/drawing/2014/main" id="{55A1479A-09DF-D944-BA96-3A9663EBC24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18423" y="6133142"/>
            <a:ext cx="4953000" cy="558800"/>
          </a:xfrm>
          <a:prstGeom prst="rect">
            <a:avLst/>
          </a:prstGeom>
          <a:noFill/>
          <a:ln>
            <a:noFill/>
          </a:ln>
        </p:spPr>
      </p:pic>
    </p:spTree>
    <p:extLst>
      <p:ext uri="{BB962C8B-B14F-4D97-AF65-F5344CB8AC3E}">
        <p14:creationId xmlns:p14="http://schemas.microsoft.com/office/powerpoint/2010/main" val="626002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7BE992F1-B96A-FE4C-A079-98FF56F4ECC1}"/>
              </a:ext>
            </a:extLst>
          </p:cNvPr>
          <p:cNvSpPr>
            <a:spLocks noGrp="1"/>
          </p:cNvSpPr>
          <p:nvPr>
            <p:ph idx="1"/>
          </p:nvPr>
        </p:nvSpPr>
        <p:spPr>
          <a:xfrm>
            <a:off x="2402859" y="2300428"/>
            <a:ext cx="7002398" cy="3822785"/>
          </a:xfrm>
        </p:spPr>
        <p:txBody>
          <a:bodyPr>
            <a:normAutofit fontScale="92500" lnSpcReduction="10000"/>
          </a:bodyPr>
          <a:lstStyle/>
          <a:p>
            <a:pPr>
              <a:lnSpc>
                <a:spcPct val="100000"/>
              </a:lnSpc>
            </a:pPr>
            <a:r>
              <a:rPr lang="es-MX" dirty="0"/>
              <a:t>Estaba claramente usando el sábado como un arma en contra de Jesús y en contra de la mujer. </a:t>
            </a:r>
          </a:p>
          <a:p>
            <a:pPr>
              <a:lnSpc>
                <a:spcPct val="100000"/>
              </a:lnSpc>
            </a:pPr>
            <a:endParaRPr lang="es-MX" dirty="0"/>
          </a:p>
          <a:p>
            <a:pPr>
              <a:lnSpc>
                <a:spcPct val="100000"/>
              </a:lnSpc>
            </a:pPr>
            <a:r>
              <a:rPr lang="es-MX" dirty="0"/>
              <a:t>Toman con frecuencia palabras de las Escrituras y las distorsionan en pro de sus malos propósitos.</a:t>
            </a:r>
          </a:p>
          <a:p>
            <a:pPr>
              <a:lnSpc>
                <a:spcPct val="100000"/>
              </a:lnSpc>
            </a:pPr>
            <a:endParaRPr lang="en-US" dirty="0"/>
          </a:p>
          <a:p>
            <a:pPr>
              <a:lnSpc>
                <a:spcPct val="100000"/>
              </a:lnSpc>
            </a:pPr>
            <a:r>
              <a:rPr lang="es-MX" dirty="0"/>
              <a:t>¡La Biblia no es una herramienta que puede ser usada para justificar el abuso de la mujer!</a:t>
            </a:r>
            <a:endParaRPr lang="en-US" dirty="0"/>
          </a:p>
        </p:txBody>
      </p:sp>
    </p:spTree>
    <p:extLst>
      <p:ext uri="{BB962C8B-B14F-4D97-AF65-F5344CB8AC3E}">
        <p14:creationId xmlns:p14="http://schemas.microsoft.com/office/powerpoint/2010/main" val="321611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food&#10;&#10;Description automatically generated">
            <a:extLst>
              <a:ext uri="{FF2B5EF4-FFF2-40B4-BE49-F238E27FC236}">
                <a16:creationId xmlns:a16="http://schemas.microsoft.com/office/drawing/2014/main" id="{2867CEA1-9BCA-8D4F-9367-DFFB02F9F7C6}"/>
              </a:ext>
            </a:extLst>
          </p:cNvPr>
          <p:cNvPicPr>
            <a:picLocks noChangeAspect="1"/>
          </p:cNvPicPr>
          <p:nvPr/>
        </p:nvPicPr>
        <p:blipFill>
          <a:blip r:embed="rId3"/>
          <a:stretch>
            <a:fillRect/>
          </a:stretch>
        </p:blipFill>
        <p:spPr>
          <a:xfrm>
            <a:off x="0" y="0"/>
            <a:ext cx="12284242" cy="6909886"/>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708876" y="623553"/>
            <a:ext cx="10515600" cy="1325563"/>
          </a:xfrm>
        </p:spPr>
        <p:txBody>
          <a:bodyPr>
            <a:normAutofit/>
          </a:bodyPr>
          <a:lstStyle/>
          <a:p>
            <a:pPr algn="ctr"/>
            <a:r>
              <a:rPr lang="es-MX" sz="4800" b="1" dirty="0">
                <a:solidFill>
                  <a:schemeClr val="bg1"/>
                </a:solidFill>
              </a:rPr>
              <a:t>Elena G. White</a:t>
            </a:r>
            <a:endParaRPr lang="en-US" b="1" dirty="0">
              <a:solidFill>
                <a:schemeClr val="bg1"/>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457200" y="2069431"/>
            <a:ext cx="9865895" cy="4506938"/>
          </a:xfrm>
        </p:spPr>
        <p:txBody>
          <a:bodyPr>
            <a:normAutofit/>
          </a:bodyPr>
          <a:lstStyle/>
          <a:p>
            <a:pPr marL="0" indent="0">
              <a:buNone/>
            </a:pPr>
            <a:r>
              <a:rPr lang="es-MX" dirty="0"/>
              <a:t>“Durante su ministerio terrenal, Cristo recalcó la vigencia de lo ordenado acerca del sábado; en toda su enseñanza manifestó reverencia hacia la institución que él mismo había dado. En su tiempo el sábado había quedado tan pervertido, que su observancia reflejaba el carácter de hombres egoístas y arbitrarios más bien que el carácter de Dios. Cristo puso a un lado las falsas enseñanzas con que habían calumniado a Dios los que aseveraban conocerle. Aunque los rabinos le seguían con implacable hostilidad, no aparentaba siquiera conformarse con sus exigencias, sino que iba adelante observando el sábado según la ley de Dios”.</a:t>
            </a:r>
          </a:p>
          <a:p>
            <a:pPr marL="0" indent="0">
              <a:buNone/>
            </a:pPr>
            <a:r>
              <a:rPr lang="es-MX" i="1" dirty="0"/>
              <a:t>Profetas y reyes, </a:t>
            </a:r>
            <a:r>
              <a:rPr lang="es-MX" dirty="0"/>
              <a:t>p</a:t>
            </a:r>
            <a:r>
              <a:rPr lang="es-MX" i="1" dirty="0"/>
              <a:t>.</a:t>
            </a:r>
            <a:r>
              <a:rPr lang="es-MX" dirty="0"/>
              <a:t> 135.</a:t>
            </a:r>
          </a:p>
          <a:p>
            <a:pPr marL="0" indent="0">
              <a:buNone/>
            </a:pPr>
            <a:endParaRPr lang="en-US" sz="3200" b="1" dirty="0"/>
          </a:p>
        </p:txBody>
      </p:sp>
    </p:spTree>
    <p:extLst>
      <p:ext uri="{BB962C8B-B14F-4D97-AF65-F5344CB8AC3E}">
        <p14:creationId xmlns:p14="http://schemas.microsoft.com/office/powerpoint/2010/main" val="340082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E1A0E757-CFC5-B04A-B0A0-F12E9F1F1BD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8104260-7297-1A47-ADD7-567B429C68D7}"/>
              </a:ext>
            </a:extLst>
          </p:cNvPr>
          <p:cNvSpPr>
            <a:spLocks noGrp="1"/>
          </p:cNvSpPr>
          <p:nvPr>
            <p:ph type="title"/>
          </p:nvPr>
        </p:nvSpPr>
        <p:spPr>
          <a:xfrm>
            <a:off x="2721430" y="341735"/>
            <a:ext cx="6749140" cy="1325563"/>
          </a:xfrm>
        </p:spPr>
        <p:txBody>
          <a:bodyPr>
            <a:normAutofit/>
          </a:bodyPr>
          <a:lstStyle/>
          <a:p>
            <a:pPr algn="ctr"/>
            <a:r>
              <a:rPr lang="es-MX" b="1" dirty="0">
                <a:solidFill>
                  <a:srgbClr val="C00000"/>
                </a:solidFill>
              </a:rPr>
              <a:t>¡Jesús puso en su lugar al abusador de esta mujer!</a:t>
            </a:r>
            <a:endParaRPr lang="en-US" b="1" dirty="0">
              <a:solidFill>
                <a:srgbClr val="C00000"/>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C2B493B8-FD09-FA45-854D-78A8CD4F14BF}"/>
              </a:ext>
            </a:extLst>
          </p:cNvPr>
          <p:cNvSpPr>
            <a:spLocks noGrp="1"/>
          </p:cNvSpPr>
          <p:nvPr>
            <p:ph idx="1"/>
          </p:nvPr>
        </p:nvSpPr>
        <p:spPr>
          <a:xfrm>
            <a:off x="767443" y="3151414"/>
            <a:ext cx="9258300" cy="2579915"/>
          </a:xfrm>
        </p:spPr>
        <p:txBody>
          <a:bodyPr>
            <a:normAutofit lnSpcReduction="10000"/>
          </a:bodyPr>
          <a:lstStyle/>
          <a:p>
            <a:pPr marL="0" indent="0" algn="just">
              <a:buNone/>
            </a:pPr>
            <a:r>
              <a:rPr lang="es-MX" dirty="0"/>
              <a:t>Este hombre, juntamente con toda persona de su índole, fue correctamente identificado por Jesús, como hipócrita. Eran hipócritas porque manifestaban más compasión a los animales; aun a los animales considerados inmundos, como un asno, que la que le manifestaban a una mujer que era hija de Abrahán; ¡a una persona que había sido creada a imagen de Dios!  </a:t>
            </a:r>
          </a:p>
        </p:txBody>
      </p:sp>
    </p:spTree>
    <p:extLst>
      <p:ext uri="{BB962C8B-B14F-4D97-AF65-F5344CB8AC3E}">
        <p14:creationId xmlns:p14="http://schemas.microsoft.com/office/powerpoint/2010/main" val="43991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B7DE0257-5B58-F646-9092-CDA939D54C32}"/>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B25960-0768-6B48-ACEC-58F9AF963FCA}"/>
              </a:ext>
            </a:extLst>
          </p:cNvPr>
          <p:cNvSpPr>
            <a:spLocks noGrp="1"/>
          </p:cNvSpPr>
          <p:nvPr>
            <p:ph type="title"/>
          </p:nvPr>
        </p:nvSpPr>
        <p:spPr>
          <a:xfrm>
            <a:off x="3209363" y="415675"/>
            <a:ext cx="5916708" cy="1325563"/>
          </a:xfrm>
        </p:spPr>
        <p:txBody>
          <a:bodyPr/>
          <a:lstStyle/>
          <a:p>
            <a:pPr algn="ctr"/>
            <a:r>
              <a:rPr lang="es-MX" dirty="0">
                <a:solidFill>
                  <a:schemeClr val="bg1"/>
                </a:solidFill>
              </a:rPr>
              <a:t>Elena G. White en su libro </a:t>
            </a:r>
            <a:r>
              <a:rPr lang="es-MX" i="1" dirty="0">
                <a:solidFill>
                  <a:schemeClr val="bg1"/>
                </a:solidFill>
              </a:rPr>
              <a:t>Ministerio médico</a:t>
            </a:r>
            <a:endParaRPr lang="en-US" b="1" dirty="0">
              <a:solidFill>
                <a:schemeClr val="bg1"/>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F272F6B6-A7CF-9941-A34D-53A047ADE9B0}"/>
              </a:ext>
            </a:extLst>
          </p:cNvPr>
          <p:cNvSpPr>
            <a:spLocks noGrp="1"/>
          </p:cNvSpPr>
          <p:nvPr>
            <p:ph idx="1"/>
          </p:nvPr>
        </p:nvSpPr>
        <p:spPr>
          <a:xfrm>
            <a:off x="838200" y="2061882"/>
            <a:ext cx="9273988" cy="4635032"/>
          </a:xfrm>
        </p:spPr>
        <p:txBody>
          <a:bodyPr>
            <a:normAutofit fontScale="92500"/>
          </a:bodyPr>
          <a:lstStyle/>
          <a:p>
            <a:pPr marL="0" indent="0" algn="ctr">
              <a:lnSpc>
                <a:spcPct val="110000"/>
              </a:lnSpc>
              <a:buNone/>
            </a:pPr>
            <a:r>
              <a:rPr lang="es-MX" dirty="0"/>
              <a:t>“La verdadera simpatía entre el hombre y su prójimo debe ser la señal que distinga a los que aman y temen a Dios, de los que hacen caso omiso de su ley. ¡Cuán grande simpatía ha expresado Cristo al venir a esta tierra a dar su vida como sacrificio por un mundo agonizante! Su religión lo indujo a hacer una obra médica misionera genuina. Él era un poder sanador. ‘Misericordia quiero y no sacrificio’, dijo él. Esta es la prueba que el gran Autor de la verdad utilizó para distinguir entre la verdadera religión y la falsa. Dios desea que sus médicos misioneros actúen con la ternura y la compasión que Cristo mostraría si estuviera en este mundo”</a:t>
            </a:r>
            <a:endParaRPr lang="en-US" dirty="0"/>
          </a:p>
        </p:txBody>
      </p:sp>
    </p:spTree>
    <p:extLst>
      <p:ext uri="{BB962C8B-B14F-4D97-AF65-F5344CB8AC3E}">
        <p14:creationId xmlns:p14="http://schemas.microsoft.com/office/powerpoint/2010/main" val="311191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C304B8F-A673-7E4B-970F-F74B33D71ECF}"/>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A1F0D4F-EE7C-EA45-8720-428A3F073893}"/>
              </a:ext>
            </a:extLst>
          </p:cNvPr>
          <p:cNvSpPr>
            <a:spLocks noGrp="1"/>
          </p:cNvSpPr>
          <p:nvPr>
            <p:ph type="title"/>
          </p:nvPr>
        </p:nvSpPr>
        <p:spPr>
          <a:xfrm>
            <a:off x="2844139" y="265447"/>
            <a:ext cx="6950211" cy="1325563"/>
          </a:xfrm>
        </p:spPr>
        <p:txBody>
          <a:bodyPr>
            <a:normAutofit/>
          </a:bodyPr>
          <a:lstStyle/>
          <a:p>
            <a:r>
              <a:rPr lang="es-MX" b="1" dirty="0">
                <a:solidFill>
                  <a:srgbClr val="C00000"/>
                </a:solidFill>
              </a:rPr>
              <a:t>La mujer recibió múltiples tipos de sanidad</a:t>
            </a:r>
          </a:p>
        </p:txBody>
      </p:sp>
      <p:sp>
        <p:nvSpPr>
          <p:cNvPr id="3" name="Content Placeholder 2">
            <a:extLst>
              <a:ext uri="{FF2B5EF4-FFF2-40B4-BE49-F238E27FC236}">
                <a16:creationId xmlns:a16="http://schemas.microsoft.com/office/drawing/2014/main" id="{DB3F27C8-3858-2A48-A190-2BB0F8FE09E3}"/>
              </a:ext>
            </a:extLst>
          </p:cNvPr>
          <p:cNvSpPr>
            <a:spLocks noGrp="1"/>
          </p:cNvSpPr>
          <p:nvPr>
            <p:ph idx="1"/>
          </p:nvPr>
        </p:nvSpPr>
        <p:spPr>
          <a:xfrm>
            <a:off x="2912246" y="2359601"/>
            <a:ext cx="7279341" cy="2261815"/>
          </a:xfrm>
        </p:spPr>
        <p:txBody>
          <a:bodyPr>
            <a:normAutofit/>
          </a:bodyPr>
          <a:lstStyle/>
          <a:p>
            <a:r>
              <a:rPr lang="es-MX" sz="3200" dirty="0"/>
              <a:t>Física,</a:t>
            </a:r>
          </a:p>
          <a:p>
            <a:r>
              <a:rPr lang="es-MX" sz="3200" dirty="0"/>
              <a:t>Emocional, </a:t>
            </a:r>
          </a:p>
          <a:p>
            <a:r>
              <a:rPr lang="es-MX" sz="3200" dirty="0"/>
              <a:t>Espiritual </a:t>
            </a:r>
          </a:p>
          <a:p>
            <a:r>
              <a:rPr lang="es-MX" sz="3200" dirty="0"/>
              <a:t>Y tal vez sexual.</a:t>
            </a:r>
            <a:endParaRPr lang="en-US" sz="3200" b="1" dirty="0"/>
          </a:p>
        </p:txBody>
      </p:sp>
      <p:sp>
        <p:nvSpPr>
          <p:cNvPr id="5" name="TextBox 4">
            <a:extLst>
              <a:ext uri="{FF2B5EF4-FFF2-40B4-BE49-F238E27FC236}">
                <a16:creationId xmlns:a16="http://schemas.microsoft.com/office/drawing/2014/main" id="{F667226C-CD74-7C4A-897B-ACEA2A6779A3}"/>
              </a:ext>
            </a:extLst>
          </p:cNvPr>
          <p:cNvSpPr txBox="1"/>
          <p:nvPr/>
        </p:nvSpPr>
        <p:spPr>
          <a:xfrm>
            <a:off x="555172" y="4877957"/>
            <a:ext cx="9519558" cy="954107"/>
          </a:xfrm>
          <a:prstGeom prst="rect">
            <a:avLst/>
          </a:prstGeom>
          <a:noFill/>
        </p:spPr>
        <p:txBody>
          <a:bodyPr wrap="square" rtlCol="0">
            <a:spAutoFit/>
          </a:bodyPr>
          <a:lstStyle/>
          <a:p>
            <a:pPr algn="ctr"/>
            <a:r>
              <a:rPr lang="es-MX" sz="2800" b="1" dirty="0">
                <a:solidFill>
                  <a:srgbClr val="C00000"/>
                </a:solidFill>
              </a:rPr>
              <a:t>¿Te gustaría que Jesús te sanara?</a:t>
            </a:r>
          </a:p>
          <a:p>
            <a:pPr algn="ctr"/>
            <a:r>
              <a:rPr lang="es-MX" sz="2800" b="1" dirty="0">
                <a:solidFill>
                  <a:srgbClr val="C00000"/>
                </a:solidFill>
              </a:rPr>
              <a:t> ¿Te gustaría que enderezara tu vida y tu futuro? </a:t>
            </a:r>
          </a:p>
        </p:txBody>
      </p:sp>
    </p:spTree>
    <p:extLst>
      <p:ext uri="{BB962C8B-B14F-4D97-AF65-F5344CB8AC3E}">
        <p14:creationId xmlns:p14="http://schemas.microsoft.com/office/powerpoint/2010/main" val="895153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A3A56122-1895-4743-86FE-BB7D17E9A00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2E2FD5-79B2-234E-B8BE-6C0311F00AA2}"/>
              </a:ext>
            </a:extLst>
          </p:cNvPr>
          <p:cNvSpPr>
            <a:spLocks noGrp="1"/>
          </p:cNvSpPr>
          <p:nvPr>
            <p:ph type="title"/>
          </p:nvPr>
        </p:nvSpPr>
        <p:spPr>
          <a:xfrm>
            <a:off x="3351454" y="431460"/>
            <a:ext cx="6127826" cy="1325563"/>
          </a:xfrm>
        </p:spPr>
        <p:txBody>
          <a:bodyPr>
            <a:normAutofit/>
          </a:bodyPr>
          <a:lstStyle/>
          <a:p>
            <a:pPr algn="ctr"/>
            <a:r>
              <a:rPr lang="es-MX" sz="6000" dirty="0">
                <a:solidFill>
                  <a:schemeClr val="bg1"/>
                </a:solidFill>
              </a:rPr>
              <a:t>Mujer, ¡eres </a:t>
            </a:r>
            <a:r>
              <a:rPr lang="es-MX" sz="6000" b="1" dirty="0">
                <a:solidFill>
                  <a:schemeClr val="bg1"/>
                </a:solidFill>
              </a:rPr>
              <a:t>libre!</a:t>
            </a:r>
            <a:endParaRPr lang="en-US" sz="5400" b="1" dirty="0">
              <a:solidFill>
                <a:schemeClr val="bg1"/>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CB960C75-086E-394B-A424-DC7E544D9288}"/>
              </a:ext>
            </a:extLst>
          </p:cNvPr>
          <p:cNvSpPr>
            <a:spLocks noGrp="1"/>
          </p:cNvSpPr>
          <p:nvPr>
            <p:ph idx="1"/>
          </p:nvPr>
        </p:nvSpPr>
        <p:spPr>
          <a:xfrm>
            <a:off x="396240" y="2623545"/>
            <a:ext cx="9814560" cy="2893335"/>
          </a:xfrm>
        </p:spPr>
        <p:txBody>
          <a:bodyPr>
            <a:normAutofit lnSpcReduction="10000"/>
          </a:bodyPr>
          <a:lstStyle/>
          <a:p>
            <a:r>
              <a:rPr lang="es-MX" sz="3600" dirty="0"/>
              <a:t>“Mujer, quedas </a:t>
            </a:r>
            <a:r>
              <a:rPr lang="es-MX" sz="3600" b="1" dirty="0"/>
              <a:t>liberada</a:t>
            </a:r>
            <a:r>
              <a:rPr lang="es-MX" sz="3600" dirty="0"/>
              <a:t> de tu discapacidad” (ESV)</a:t>
            </a:r>
          </a:p>
          <a:p>
            <a:r>
              <a:rPr lang="es-MX" sz="3600" dirty="0"/>
              <a:t>“Mujer, quedas </a:t>
            </a:r>
            <a:r>
              <a:rPr lang="es-MX" sz="3600" b="1" dirty="0"/>
              <a:t>suelta</a:t>
            </a:r>
            <a:r>
              <a:rPr lang="es-MX" sz="3600" dirty="0"/>
              <a:t> de tu enfermedad” (NKJV) </a:t>
            </a:r>
          </a:p>
          <a:p>
            <a:r>
              <a:rPr lang="es-MX" sz="3600" dirty="0"/>
              <a:t>“Mujer, quedas </a:t>
            </a:r>
            <a:r>
              <a:rPr lang="es-MX" sz="3600" b="1" dirty="0"/>
              <a:t>libre</a:t>
            </a:r>
            <a:r>
              <a:rPr lang="es-MX" sz="3600" dirty="0"/>
              <a:t> de tu mal (ESV)</a:t>
            </a:r>
          </a:p>
          <a:p>
            <a:r>
              <a:rPr lang="es-MX" sz="3600" dirty="0"/>
              <a:t>“Apreciada mujer ¡estás </a:t>
            </a:r>
            <a:r>
              <a:rPr lang="es-MX" sz="3600" b="1" dirty="0"/>
              <a:t>sanada </a:t>
            </a:r>
            <a:r>
              <a:rPr lang="es-MX" sz="3600" dirty="0"/>
              <a:t>de tu enfermedad! (NTV)</a:t>
            </a:r>
          </a:p>
        </p:txBody>
      </p:sp>
    </p:spTree>
    <p:extLst>
      <p:ext uri="{BB962C8B-B14F-4D97-AF65-F5344CB8AC3E}">
        <p14:creationId xmlns:p14="http://schemas.microsoft.com/office/powerpoint/2010/main" val="354045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7" name="Picture 6" descr="A picture containing food&#10;&#10;Description automatically generated">
            <a:extLst>
              <a:ext uri="{FF2B5EF4-FFF2-40B4-BE49-F238E27FC236}">
                <a16:creationId xmlns:a16="http://schemas.microsoft.com/office/drawing/2014/main" id="{253D0391-0BCE-F142-A6C8-7043B5DD7382}"/>
              </a:ext>
            </a:extLst>
          </p:cNvPr>
          <p:cNvPicPr>
            <a:picLocks noChangeAspect="1"/>
          </p:cNvPicPr>
          <p:nvPr/>
        </p:nvPicPr>
        <p:blipFill>
          <a:blip r:embed="rId3"/>
          <a:stretch>
            <a:fillRect/>
          </a:stretch>
        </p:blipFill>
        <p:spPr>
          <a:xfrm>
            <a:off x="11561" y="0"/>
            <a:ext cx="12192000" cy="6858000"/>
          </a:xfrm>
          <a:prstGeom prst="rect">
            <a:avLst/>
          </a:prstGeom>
        </p:spPr>
      </p:pic>
      <p:sp>
        <p:nvSpPr>
          <p:cNvPr id="3" name="Content Placeholder 2">
            <a:extLst>
              <a:ext uri="{FF2B5EF4-FFF2-40B4-BE49-F238E27FC236}">
                <a16:creationId xmlns:a16="http://schemas.microsoft.com/office/drawing/2014/main" id="{E01139D0-ADB2-B749-AB8B-6EE180145424}"/>
              </a:ext>
            </a:extLst>
          </p:cNvPr>
          <p:cNvSpPr>
            <a:spLocks noGrp="1"/>
          </p:cNvSpPr>
          <p:nvPr>
            <p:ph idx="1"/>
          </p:nvPr>
        </p:nvSpPr>
        <p:spPr>
          <a:xfrm>
            <a:off x="2287051" y="1709650"/>
            <a:ext cx="7093036" cy="2798582"/>
          </a:xfrm>
        </p:spPr>
        <p:txBody>
          <a:bodyPr anchor="ctr">
            <a:noAutofit/>
          </a:bodyPr>
          <a:lstStyle/>
          <a:p>
            <a:pPr marL="0" indent="0">
              <a:lnSpc>
                <a:spcPct val="100000"/>
              </a:lnSpc>
              <a:buNone/>
            </a:pPr>
            <a:r>
              <a:rPr lang="en-US" b="1" dirty="0"/>
              <a:t>Por </a:t>
            </a:r>
            <a:r>
              <a:rPr lang="es-MX" b="1" dirty="0"/>
              <a:t>dieciocho años había estado sufriendo esta mujer</a:t>
            </a:r>
            <a:endParaRPr lang="en-US" b="1" dirty="0"/>
          </a:p>
          <a:p>
            <a:pPr lvl="1">
              <a:lnSpc>
                <a:spcPct val="100000"/>
              </a:lnSpc>
            </a:pPr>
            <a:r>
              <a:rPr lang="es-MX" dirty="0"/>
              <a:t>No había para ella alivio </a:t>
            </a:r>
          </a:p>
          <a:p>
            <a:pPr lvl="1">
              <a:lnSpc>
                <a:spcPct val="100000"/>
              </a:lnSpc>
            </a:pPr>
            <a:r>
              <a:rPr lang="es-MX" dirty="0"/>
              <a:t>No había descanso de su situación.</a:t>
            </a:r>
          </a:p>
          <a:p>
            <a:pPr lvl="1">
              <a:lnSpc>
                <a:spcPct val="100000"/>
              </a:lnSpc>
            </a:pPr>
            <a:r>
              <a:rPr lang="es-MX" dirty="0"/>
              <a:t>¡Ni siquiera una pausa!</a:t>
            </a:r>
          </a:p>
        </p:txBody>
      </p:sp>
      <p:sp>
        <p:nvSpPr>
          <p:cNvPr id="11" name="Title 1">
            <a:extLst>
              <a:ext uri="{FF2B5EF4-FFF2-40B4-BE49-F238E27FC236}">
                <a16:creationId xmlns:a16="http://schemas.microsoft.com/office/drawing/2014/main" id="{F254F4FF-F886-9147-A784-48EDDF5CFB7E}"/>
              </a:ext>
            </a:extLst>
          </p:cNvPr>
          <p:cNvSpPr>
            <a:spLocks noGrp="1"/>
          </p:cNvSpPr>
          <p:nvPr>
            <p:ph type="title"/>
          </p:nvPr>
        </p:nvSpPr>
        <p:spPr>
          <a:xfrm>
            <a:off x="931480" y="785203"/>
            <a:ext cx="9236529" cy="1325563"/>
          </a:xfrm>
        </p:spPr>
        <p:txBody>
          <a:bodyPr>
            <a:normAutofit/>
          </a:bodyPr>
          <a:lstStyle/>
          <a:p>
            <a:pPr algn="r"/>
            <a:r>
              <a:rPr lang="es-MX" b="1" dirty="0">
                <a:solidFill>
                  <a:schemeClr val="bg1"/>
                </a:solidFill>
              </a:rPr>
              <a:t>¡CUANDO JESÚS LE PUSO FIN! </a:t>
            </a:r>
          </a:p>
        </p:txBody>
      </p:sp>
      <p:sp>
        <p:nvSpPr>
          <p:cNvPr id="2" name="Rectangle 1">
            <a:extLst>
              <a:ext uri="{FF2B5EF4-FFF2-40B4-BE49-F238E27FC236}">
                <a16:creationId xmlns:a16="http://schemas.microsoft.com/office/drawing/2014/main" id="{80620B19-C6E9-491E-BA66-8C223D8204B4}"/>
              </a:ext>
            </a:extLst>
          </p:cNvPr>
          <p:cNvSpPr/>
          <p:nvPr/>
        </p:nvSpPr>
        <p:spPr>
          <a:xfrm>
            <a:off x="1992704" y="4401627"/>
            <a:ext cx="8048935" cy="2062103"/>
          </a:xfrm>
          <a:prstGeom prst="rect">
            <a:avLst/>
          </a:prstGeom>
        </p:spPr>
        <p:txBody>
          <a:bodyPr wrap="square">
            <a:spAutoFit/>
          </a:bodyPr>
          <a:lstStyle/>
          <a:p>
            <a:pPr lvl="1"/>
            <a:r>
              <a:rPr lang="es-MX" sz="2800" b="1" dirty="0"/>
              <a:t>Y entonces, cierto sábado, un visitante vino a la sinagoga </a:t>
            </a:r>
          </a:p>
          <a:p>
            <a:pPr marL="800100" lvl="1" indent="-342900">
              <a:buFont typeface="Arial" panose="020B0604020202020204" pitchFamily="34" charset="0"/>
              <a:buChar char="•"/>
            </a:pPr>
            <a:r>
              <a:rPr lang="es-MX" sz="2400" dirty="0"/>
              <a:t>¡Cambió todo! </a:t>
            </a:r>
          </a:p>
          <a:p>
            <a:pPr marL="742950" lvl="1" indent="-285750">
              <a:buFont typeface="Arial" panose="020B0604020202020204" pitchFamily="34" charset="0"/>
              <a:buChar char="•"/>
            </a:pPr>
            <a:r>
              <a:rPr lang="es-MX" sz="2400" dirty="0"/>
              <a:t>¡Le puso fin! </a:t>
            </a:r>
          </a:p>
          <a:p>
            <a:pPr marL="742950" lvl="1" indent="-285750">
              <a:buFont typeface="Arial" panose="020B0604020202020204" pitchFamily="34" charset="0"/>
              <a:buChar char="•"/>
            </a:pPr>
            <a:r>
              <a:rPr lang="es-MX" sz="2400" dirty="0"/>
              <a:t>La sanó. </a:t>
            </a:r>
            <a:endParaRPr lang="en-US" sz="2400" dirty="0"/>
          </a:p>
        </p:txBody>
      </p:sp>
    </p:spTree>
    <p:extLst>
      <p:ext uri="{BB962C8B-B14F-4D97-AF65-F5344CB8AC3E}">
        <p14:creationId xmlns:p14="http://schemas.microsoft.com/office/powerpoint/2010/main" val="3362940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F21F-D14D-344E-A3BE-5C251303F1CF}"/>
              </a:ext>
            </a:extLst>
          </p:cNvPr>
          <p:cNvSpPr>
            <a:spLocks noGrp="1"/>
          </p:cNvSpPr>
          <p:nvPr>
            <p:ph type="title"/>
          </p:nvPr>
        </p:nvSpPr>
        <p:spPr/>
        <p:txBody>
          <a:bodyPr/>
          <a:lstStyle/>
          <a:p>
            <a:r>
              <a:rPr lang="en-US" dirty="0"/>
              <a:t>Luke 4:16-19, ESV</a:t>
            </a:r>
          </a:p>
        </p:txBody>
      </p:sp>
      <p:pic>
        <p:nvPicPr>
          <p:cNvPr id="5" name="Picture 4" descr="A picture containing food, table&#10;&#10;Description automatically generated">
            <a:extLst>
              <a:ext uri="{FF2B5EF4-FFF2-40B4-BE49-F238E27FC236}">
                <a16:creationId xmlns:a16="http://schemas.microsoft.com/office/drawing/2014/main" id="{A03FC737-CE75-4349-AAEC-75D28B5FC199}"/>
              </a:ext>
            </a:extLst>
          </p:cNvPr>
          <p:cNvPicPr>
            <a:picLocks noChangeAspect="1"/>
          </p:cNvPicPr>
          <p:nvPr/>
        </p:nvPicPr>
        <p:blipFill>
          <a:blip r:embed="rId3"/>
          <a:stretch>
            <a:fillRect/>
          </a:stretch>
        </p:blipFill>
        <p:spPr>
          <a:xfrm>
            <a:off x="0" y="-88063"/>
            <a:ext cx="12192000" cy="7034125"/>
          </a:xfrm>
          <a:prstGeom prst="rect">
            <a:avLst/>
          </a:prstGeom>
        </p:spPr>
      </p:pic>
      <p:sp>
        <p:nvSpPr>
          <p:cNvPr id="3" name="Content Placeholder 2">
            <a:extLst>
              <a:ext uri="{FF2B5EF4-FFF2-40B4-BE49-F238E27FC236}">
                <a16:creationId xmlns:a16="http://schemas.microsoft.com/office/drawing/2014/main" id="{695F2B99-D062-6B4E-808E-DD72B93AFC7C}"/>
              </a:ext>
            </a:extLst>
          </p:cNvPr>
          <p:cNvSpPr>
            <a:spLocks noGrp="1"/>
          </p:cNvSpPr>
          <p:nvPr>
            <p:ph idx="1"/>
          </p:nvPr>
        </p:nvSpPr>
        <p:spPr>
          <a:xfrm>
            <a:off x="1973036" y="2223634"/>
            <a:ext cx="8245927" cy="4269241"/>
          </a:xfrm>
        </p:spPr>
        <p:txBody>
          <a:bodyPr>
            <a:normAutofit/>
          </a:bodyPr>
          <a:lstStyle/>
          <a:p>
            <a:pPr marL="0" indent="0">
              <a:buNone/>
            </a:pPr>
            <a:r>
              <a:rPr lang="es-MX" b="1" baseline="30000" dirty="0"/>
              <a:t>16 </a:t>
            </a:r>
            <a:r>
              <a:rPr lang="es-MX" dirty="0"/>
              <a:t>Jesús fue a Nazaret, el pueblo donde se había criado. El sábado entró en la sinagoga, como era su costumbre, y se puso de pie para leer las Escrituras. </a:t>
            </a:r>
            <a:r>
              <a:rPr lang="es-MX" b="1" baseline="30000" dirty="0"/>
              <a:t>17 </a:t>
            </a:r>
            <a:r>
              <a:rPr lang="es-MX" dirty="0"/>
              <a:t>Le dieron a leer el libro del profeta Isaías, y al abrirlo encontró el lugar donde estaba escrito:</a:t>
            </a:r>
            <a:r>
              <a:rPr lang="es-MX" b="1" baseline="30000" dirty="0"/>
              <a:t>18 </a:t>
            </a:r>
            <a:r>
              <a:rPr lang="es-MX" dirty="0"/>
              <a:t>«El Espíritu del Señor está sobre mí, porque me ha consagrado para llevar la buena noticia a los pobres; me ha enviado a anunciar libertad a los presos y dar vista a los ciegos; a poner en libertad a los oprimidos; </a:t>
            </a:r>
            <a:r>
              <a:rPr lang="es-MX" b="1" baseline="30000" dirty="0"/>
              <a:t>19 </a:t>
            </a:r>
            <a:r>
              <a:rPr lang="es-MX" dirty="0"/>
              <a:t>a anunciar el año favorable del Señor.»</a:t>
            </a:r>
          </a:p>
        </p:txBody>
      </p:sp>
      <p:sp>
        <p:nvSpPr>
          <p:cNvPr id="8" name="Title 1">
            <a:extLst>
              <a:ext uri="{FF2B5EF4-FFF2-40B4-BE49-F238E27FC236}">
                <a16:creationId xmlns:a16="http://schemas.microsoft.com/office/drawing/2014/main" id="{A2CF5D2F-CE4B-F443-8E81-6EA89E9BA2D0}"/>
              </a:ext>
            </a:extLst>
          </p:cNvPr>
          <p:cNvSpPr txBox="1">
            <a:spLocks/>
          </p:cNvSpPr>
          <p:nvPr/>
        </p:nvSpPr>
        <p:spPr>
          <a:xfrm>
            <a:off x="1380566" y="589244"/>
            <a:ext cx="90857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b="1" dirty="0">
                <a:solidFill>
                  <a:srgbClr val="C00000"/>
                </a:solidFill>
                <a:latin typeface="Abadi" panose="020B0604020104020204" pitchFamily="34" charset="0"/>
              </a:rPr>
              <a:t>Lucas 4:16-19 </a:t>
            </a:r>
          </a:p>
        </p:txBody>
      </p:sp>
    </p:spTree>
    <p:extLst>
      <p:ext uri="{BB962C8B-B14F-4D97-AF65-F5344CB8AC3E}">
        <p14:creationId xmlns:p14="http://schemas.microsoft.com/office/powerpoint/2010/main" val="35115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a16="http://schemas.microsoft.com/office/drawing/2014/main" id="{4EAF13F7-4E59-4A4D-AA35-4000D5E3489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43E5CD-726A-9444-8F42-E095A107805C}"/>
              </a:ext>
            </a:extLst>
          </p:cNvPr>
          <p:cNvSpPr>
            <a:spLocks noGrp="1"/>
          </p:cNvSpPr>
          <p:nvPr>
            <p:ph type="title"/>
          </p:nvPr>
        </p:nvSpPr>
        <p:spPr>
          <a:xfrm>
            <a:off x="2614171" y="536900"/>
            <a:ext cx="7509543" cy="1325563"/>
          </a:xfrm>
        </p:spPr>
        <p:txBody>
          <a:bodyPr>
            <a:normAutofit/>
          </a:bodyPr>
          <a:lstStyle/>
          <a:p>
            <a:pPr algn="ctr"/>
            <a:r>
              <a:rPr lang="en-US" b="1" dirty="0">
                <a:solidFill>
                  <a:schemeClr val="bg1"/>
                </a:solidFill>
                <a:latin typeface="Avenir Next" panose="020B0503020202020204" pitchFamily="34" charset="0"/>
              </a:rPr>
              <a:t>LA MISIÓN DE JESÚS</a:t>
            </a:r>
            <a:r>
              <a:rPr lang="en-US" sz="4000" dirty="0">
                <a:solidFill>
                  <a:schemeClr val="bg1"/>
                </a:solidFill>
                <a:latin typeface="Avenir Next" panose="020B0503020202020204" pitchFamily="34" charset="0"/>
              </a:rPr>
              <a:t/>
            </a:r>
            <a:br>
              <a:rPr lang="en-US" sz="4000" dirty="0">
                <a:solidFill>
                  <a:schemeClr val="bg1"/>
                </a:solidFill>
                <a:latin typeface="Avenir Next" panose="020B0503020202020204" pitchFamily="34" charset="0"/>
              </a:rPr>
            </a:br>
            <a:r>
              <a:rPr lang="en-US" sz="4000" dirty="0">
                <a:solidFill>
                  <a:schemeClr val="bg1"/>
                </a:solidFill>
                <a:latin typeface="Avenir Next" panose="020B0503020202020204" pitchFamily="34" charset="0"/>
              </a:rPr>
              <a:t> EN EL EVANGELIO DE LUCAS </a:t>
            </a:r>
          </a:p>
        </p:txBody>
      </p:sp>
      <p:sp>
        <p:nvSpPr>
          <p:cNvPr id="3" name="Content Placeholder 2">
            <a:extLst>
              <a:ext uri="{FF2B5EF4-FFF2-40B4-BE49-F238E27FC236}">
                <a16:creationId xmlns:a16="http://schemas.microsoft.com/office/drawing/2014/main" id="{B35A105A-9C50-534A-9CF6-22E74DE5534E}"/>
              </a:ext>
            </a:extLst>
          </p:cNvPr>
          <p:cNvSpPr>
            <a:spLocks noGrp="1"/>
          </p:cNvSpPr>
          <p:nvPr>
            <p:ph idx="1"/>
          </p:nvPr>
        </p:nvSpPr>
        <p:spPr>
          <a:xfrm>
            <a:off x="598715" y="2399363"/>
            <a:ext cx="9525000" cy="5233080"/>
          </a:xfrm>
        </p:spPr>
        <p:txBody>
          <a:bodyPr/>
          <a:lstStyle/>
          <a:p>
            <a:pPr marL="0" indent="0">
              <a:buNone/>
            </a:pPr>
            <a:r>
              <a:rPr lang="es-MX" b="1" dirty="0">
                <a:solidFill>
                  <a:srgbClr val="C00000"/>
                </a:solidFill>
              </a:rPr>
              <a:t>JESÚS TENÍA EN MUY ALTA ESTIMA: </a:t>
            </a:r>
          </a:p>
          <a:p>
            <a:pPr marL="514350" indent="-514350">
              <a:buAutoNum type="arabicPeriod"/>
            </a:pPr>
            <a:r>
              <a:rPr lang="es-MX" dirty="0"/>
              <a:t>Asistir a la sinagoga cada sábado. </a:t>
            </a:r>
          </a:p>
          <a:p>
            <a:pPr marL="514350" indent="-514350">
              <a:buAutoNum type="arabicPeriod"/>
            </a:pPr>
            <a:r>
              <a:rPr lang="es-MX" dirty="0"/>
              <a:t>Enseñar de la Biblia y directamente de la Biblia</a:t>
            </a:r>
            <a:r>
              <a:rPr lang="en-US" dirty="0"/>
              <a:t>.</a:t>
            </a:r>
          </a:p>
          <a:p>
            <a:pPr marL="514350" indent="-514350">
              <a:lnSpc>
                <a:spcPct val="100000"/>
              </a:lnSpc>
              <a:buAutoNum type="arabicPeriod"/>
            </a:pPr>
            <a:r>
              <a:rPr lang="en-US" dirty="0"/>
              <a:t>Amor por las personas.</a:t>
            </a:r>
          </a:p>
        </p:txBody>
      </p:sp>
    </p:spTree>
    <p:extLst>
      <p:ext uri="{BB962C8B-B14F-4D97-AF65-F5344CB8AC3E}">
        <p14:creationId xmlns:p14="http://schemas.microsoft.com/office/powerpoint/2010/main" val="219941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7A21E6FE-C677-8941-B7B7-4382ADB74E06}"/>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B1AEFB39-96CC-984D-BFE4-29B04166CB03}"/>
              </a:ext>
            </a:extLst>
          </p:cNvPr>
          <p:cNvSpPr>
            <a:spLocks noGrp="1"/>
          </p:cNvSpPr>
          <p:nvPr>
            <p:ph type="title"/>
          </p:nvPr>
        </p:nvSpPr>
        <p:spPr>
          <a:xfrm>
            <a:off x="838200" y="611325"/>
            <a:ext cx="10515600" cy="1325563"/>
          </a:xfrm>
        </p:spPr>
        <p:txBody>
          <a:bodyPr>
            <a:normAutofit/>
          </a:bodyPr>
          <a:lstStyle/>
          <a:p>
            <a:pPr algn="ctr"/>
            <a:r>
              <a:rPr lang="es-MX" sz="5400" dirty="0">
                <a:solidFill>
                  <a:srgbClr val="C00000"/>
                </a:solidFill>
              </a:rPr>
              <a:t>Lucas 13:10-17 </a:t>
            </a:r>
            <a:br>
              <a:rPr lang="es-MX" sz="5400" dirty="0">
                <a:solidFill>
                  <a:srgbClr val="C00000"/>
                </a:solidFill>
              </a:rPr>
            </a:br>
            <a:r>
              <a:rPr lang="es-MX" sz="3200" dirty="0">
                <a:solidFill>
                  <a:srgbClr val="C00000"/>
                </a:solidFill>
              </a:rPr>
              <a:t>Dios Habla Hoy </a:t>
            </a:r>
            <a:endParaRPr lang="es-MX" sz="5400" dirty="0">
              <a:solidFill>
                <a:srgbClr val="C00000"/>
              </a:solidFill>
            </a:endParaRPr>
          </a:p>
        </p:txBody>
      </p:sp>
      <p:sp>
        <p:nvSpPr>
          <p:cNvPr id="3" name="Content Placeholder 2">
            <a:extLst>
              <a:ext uri="{FF2B5EF4-FFF2-40B4-BE49-F238E27FC236}">
                <a16:creationId xmlns:a16="http://schemas.microsoft.com/office/drawing/2014/main" id="{E1ECE90B-6CDF-BF43-A217-0DC149B4BA64}"/>
              </a:ext>
            </a:extLst>
          </p:cNvPr>
          <p:cNvSpPr>
            <a:spLocks noGrp="1"/>
          </p:cNvSpPr>
          <p:nvPr>
            <p:ph idx="1"/>
          </p:nvPr>
        </p:nvSpPr>
        <p:spPr>
          <a:xfrm>
            <a:off x="2028582" y="2587903"/>
            <a:ext cx="8520953" cy="4109010"/>
          </a:xfrm>
        </p:spPr>
        <p:txBody>
          <a:bodyPr>
            <a:normAutofit/>
          </a:bodyPr>
          <a:lstStyle/>
          <a:p>
            <a:pPr marL="0" indent="0">
              <a:buNone/>
            </a:pPr>
            <a:r>
              <a:rPr lang="es-MX" b="1" baseline="30000" dirty="0"/>
              <a:t>10 </a:t>
            </a:r>
            <a:r>
              <a:rPr lang="es-MX" dirty="0"/>
              <a:t>Un sábado Jesús se había puesto a enseñar en una sinagoga; </a:t>
            </a:r>
            <a:r>
              <a:rPr lang="es-MX" b="1" baseline="30000" dirty="0"/>
              <a:t>11 </a:t>
            </a:r>
            <a:r>
              <a:rPr lang="es-MX" dirty="0"/>
              <a:t>y había allí una mujer que estaba enferma desde hacía dieciocho años. Un espíritu maligno la había dejado jorobada, y no podía enderezarse para nada. </a:t>
            </a:r>
            <a:r>
              <a:rPr lang="es-MX" b="1" baseline="30000" dirty="0"/>
              <a:t>12 </a:t>
            </a:r>
            <a:r>
              <a:rPr lang="es-MX" dirty="0"/>
              <a:t>Cuando Jesús la vio, la llamó y le dijo:</a:t>
            </a:r>
          </a:p>
          <a:p>
            <a:pPr marL="0" indent="0">
              <a:buNone/>
            </a:pPr>
            <a:r>
              <a:rPr lang="es-MX" dirty="0"/>
              <a:t>—Mujer, ya estás libre de tu enfermedad.</a:t>
            </a:r>
          </a:p>
          <a:p>
            <a:pPr marL="0" indent="0">
              <a:buNone/>
            </a:pPr>
            <a:r>
              <a:rPr lang="es-MX" b="1" baseline="30000" dirty="0"/>
              <a:t>13 </a:t>
            </a:r>
            <a:r>
              <a:rPr lang="es-MX" dirty="0"/>
              <a:t>Entonces puso las manos sobre ella, y al momento la mujer se enderezó y comenzó a alabar a Dios.</a:t>
            </a:r>
          </a:p>
        </p:txBody>
      </p:sp>
    </p:spTree>
    <p:extLst>
      <p:ext uri="{BB962C8B-B14F-4D97-AF65-F5344CB8AC3E}">
        <p14:creationId xmlns:p14="http://schemas.microsoft.com/office/powerpoint/2010/main" val="192626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5F7D4FE8-3A45-1148-A3B6-B7750EB6F482}"/>
              </a:ext>
            </a:extLst>
          </p:cNvPr>
          <p:cNvPicPr>
            <a:picLocks noChangeAspect="1"/>
          </p:cNvPicPr>
          <p:nvPr/>
        </p:nvPicPr>
        <p:blipFill>
          <a:blip r:embed="rId2"/>
          <a:stretch>
            <a:fillRect/>
          </a:stretch>
        </p:blipFill>
        <p:spPr>
          <a:xfrm>
            <a:off x="0" y="14760"/>
            <a:ext cx="12192000" cy="6858000"/>
          </a:xfrm>
          <a:prstGeom prst="rect">
            <a:avLst/>
          </a:prstGeom>
        </p:spPr>
      </p:pic>
      <p:sp>
        <p:nvSpPr>
          <p:cNvPr id="3" name="Content Placeholder 2">
            <a:extLst>
              <a:ext uri="{FF2B5EF4-FFF2-40B4-BE49-F238E27FC236}">
                <a16:creationId xmlns:a16="http://schemas.microsoft.com/office/drawing/2014/main" id="{91614E40-1314-414C-8A81-D0D98DEEF908}"/>
              </a:ext>
            </a:extLst>
          </p:cNvPr>
          <p:cNvSpPr>
            <a:spLocks noGrp="1"/>
          </p:cNvSpPr>
          <p:nvPr>
            <p:ph idx="1"/>
          </p:nvPr>
        </p:nvSpPr>
        <p:spPr>
          <a:xfrm>
            <a:off x="1371600" y="1969059"/>
            <a:ext cx="8704729" cy="4844116"/>
          </a:xfrm>
        </p:spPr>
        <p:txBody>
          <a:bodyPr>
            <a:normAutofit fontScale="92500"/>
          </a:bodyPr>
          <a:lstStyle/>
          <a:p>
            <a:pPr marL="0" indent="0">
              <a:buNone/>
            </a:pPr>
            <a:r>
              <a:rPr lang="es-MX" b="1" baseline="30000" dirty="0"/>
              <a:t>4 </a:t>
            </a:r>
            <a:r>
              <a:rPr lang="es-MX" dirty="0"/>
              <a:t>Pero el jefe de la sinagoga se enojó, porque Jesús la había sanado en sábado, y dijo a la gente:</a:t>
            </a:r>
          </a:p>
          <a:p>
            <a:pPr marL="0" indent="0">
              <a:buNone/>
            </a:pPr>
            <a:r>
              <a:rPr lang="es-MX" dirty="0"/>
              <a:t>—Hay seis días para trabajar; vengan en esos días a ser sanados, y no en sábado.</a:t>
            </a:r>
          </a:p>
          <a:p>
            <a:pPr marL="0" indent="0">
              <a:buNone/>
            </a:pPr>
            <a:r>
              <a:rPr lang="es-MX" b="1" baseline="30000" dirty="0"/>
              <a:t>15 </a:t>
            </a:r>
            <a:r>
              <a:rPr lang="es-MX" dirty="0"/>
              <a:t>El Señor le contestó:</a:t>
            </a:r>
          </a:p>
          <a:p>
            <a:pPr marL="0" indent="0">
              <a:buNone/>
            </a:pPr>
            <a:r>
              <a:rPr lang="es-MX" dirty="0"/>
              <a:t>—Hipócritas, ¿no desata cualquiera de ustedes su buey o su burro en sábado, para llevarlo a tomar agua? </a:t>
            </a:r>
            <a:r>
              <a:rPr lang="es-MX" b="1" baseline="30000" dirty="0"/>
              <a:t>16 </a:t>
            </a:r>
            <a:r>
              <a:rPr lang="es-MX" dirty="0"/>
              <a:t>Pues a esta mujer, que es descendiente de Abraham y que Satanás tenía atada con esta enfermedad desde hace dieciocho años, ¿acaso no se la debía desatar aunque fuera sábado? </a:t>
            </a:r>
            <a:r>
              <a:rPr lang="es-MX" b="1" baseline="30000" dirty="0"/>
              <a:t>17 </a:t>
            </a:r>
            <a:r>
              <a:rPr lang="es-MX" dirty="0"/>
              <a:t>Cuando Jesús dijo esto, sus enemigos quedaron avergonzados; pero toda la gente se alegraba al ver las grandes cosas que él hacía.</a:t>
            </a:r>
          </a:p>
          <a:p>
            <a:pPr>
              <a:lnSpc>
                <a:spcPct val="110000"/>
              </a:lnSpc>
            </a:pPr>
            <a:endParaRPr lang="en-US" dirty="0"/>
          </a:p>
        </p:txBody>
      </p:sp>
    </p:spTree>
    <p:extLst>
      <p:ext uri="{BB962C8B-B14F-4D97-AF65-F5344CB8AC3E}">
        <p14:creationId xmlns:p14="http://schemas.microsoft.com/office/powerpoint/2010/main" val="10033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8AC6F134-8E8E-D74D-8E07-4FC9FD0C33A7}"/>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a16="http://schemas.microsoft.com/office/drawing/2014/main" id="{5CFCB8E8-8194-EF44-BB6A-4A3C53E8935B}"/>
              </a:ext>
            </a:extLst>
          </p:cNvPr>
          <p:cNvSpPr>
            <a:spLocks noGrp="1"/>
          </p:cNvSpPr>
          <p:nvPr>
            <p:ph type="title"/>
          </p:nvPr>
        </p:nvSpPr>
        <p:spPr>
          <a:xfrm>
            <a:off x="2265031" y="495508"/>
            <a:ext cx="7891340" cy="1423637"/>
          </a:xfrm>
        </p:spPr>
        <p:txBody>
          <a:bodyPr>
            <a:normAutofit/>
          </a:bodyPr>
          <a:lstStyle/>
          <a:p>
            <a:pPr algn="ctr"/>
            <a:r>
              <a:rPr lang="en-US" sz="4800" b="1" dirty="0">
                <a:solidFill>
                  <a:srgbClr val="C00000"/>
                </a:solidFill>
                <a:latin typeface="Avenir Next" panose="020B0503020202020204" pitchFamily="34" charset="0"/>
              </a:rPr>
              <a:t>JESÚS Y SU MISIÓN</a:t>
            </a:r>
          </a:p>
        </p:txBody>
      </p:sp>
      <p:sp>
        <p:nvSpPr>
          <p:cNvPr id="3" name="Content Placeholder 2">
            <a:extLst>
              <a:ext uri="{FF2B5EF4-FFF2-40B4-BE49-F238E27FC236}">
                <a16:creationId xmlns:a16="http://schemas.microsoft.com/office/drawing/2014/main" id="{A72C9B26-FC1E-F44E-BDD2-153CC4621ED1}"/>
              </a:ext>
            </a:extLst>
          </p:cNvPr>
          <p:cNvSpPr>
            <a:spLocks noGrp="1"/>
          </p:cNvSpPr>
          <p:nvPr>
            <p:ph idx="1"/>
          </p:nvPr>
        </p:nvSpPr>
        <p:spPr>
          <a:xfrm>
            <a:off x="2265031" y="2560330"/>
            <a:ext cx="6809016" cy="3168151"/>
          </a:xfrm>
        </p:spPr>
        <p:txBody>
          <a:bodyPr>
            <a:normAutofit/>
          </a:bodyPr>
          <a:lstStyle/>
          <a:p>
            <a:pPr marL="0" indent="0">
              <a:buNone/>
            </a:pPr>
            <a:r>
              <a:rPr lang="es-MX" dirty="0"/>
              <a:t>Al no mencionar Lucas el lugar, ni el nombre de la mujer, amplía con ello la aplicación e importancia de este evento, más allá de esta mujer en forma individual, a todas las mujeres  que están en esclavitud, en todos los lugares y en todas las subsecuentes eras.  Esta hermosa historia ofrece esperanza a todas las víctimas. </a:t>
            </a:r>
            <a:endParaRPr lang="en-US" dirty="0"/>
          </a:p>
        </p:txBody>
      </p:sp>
    </p:spTree>
    <p:extLst>
      <p:ext uri="{BB962C8B-B14F-4D97-AF65-F5344CB8AC3E}">
        <p14:creationId xmlns:p14="http://schemas.microsoft.com/office/powerpoint/2010/main" val="203513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a16="http://schemas.microsoft.com/office/drawing/2014/main" id="{0D53A4AD-0B82-F94B-AA33-0D9FB4CABF46}"/>
              </a:ext>
            </a:extLst>
          </p:cNvPr>
          <p:cNvPicPr>
            <a:picLocks noChangeAspect="1"/>
          </p:cNvPicPr>
          <p:nvPr/>
        </p:nvPicPr>
        <p:blipFill>
          <a:blip r:embed="rId3"/>
          <a:stretch>
            <a:fillRect/>
          </a:stretch>
        </p:blipFill>
        <p:spPr>
          <a:xfrm>
            <a:off x="0" y="-1"/>
            <a:ext cx="12192000" cy="6992471"/>
          </a:xfrm>
          <a:prstGeom prst="rect">
            <a:avLst/>
          </a:prstGeom>
        </p:spPr>
      </p:pic>
      <p:sp>
        <p:nvSpPr>
          <p:cNvPr id="6" name="Content Placeholder 5">
            <a:extLst>
              <a:ext uri="{FF2B5EF4-FFF2-40B4-BE49-F238E27FC236}">
                <a16:creationId xmlns:a16="http://schemas.microsoft.com/office/drawing/2014/main" id="{4B0B5439-5023-4094-B9B5-724595BA1B36}"/>
              </a:ext>
            </a:extLst>
          </p:cNvPr>
          <p:cNvSpPr>
            <a:spLocks noGrp="1"/>
          </p:cNvSpPr>
          <p:nvPr>
            <p:ph idx="1"/>
          </p:nvPr>
        </p:nvSpPr>
        <p:spPr>
          <a:xfrm>
            <a:off x="838200" y="2968625"/>
            <a:ext cx="8909957" cy="4351338"/>
          </a:xfrm>
        </p:spPr>
        <p:txBody>
          <a:bodyPr/>
          <a:lstStyle/>
          <a:p>
            <a:r>
              <a:rPr lang="es-MX" dirty="0"/>
              <a:t>La Biblia dice que Jesús entonces “la llamó”  (versículo 12).</a:t>
            </a:r>
          </a:p>
          <a:p>
            <a:r>
              <a:rPr lang="es-MX" dirty="0"/>
              <a:t>Es  importante notar que esta mujer fue obediente al llamado de Jesús. Aunque su cuerpo estaba deshabilitado, su fe estaba viva y bien asentada en su corazón. Podemos imaginarla avanzando hacia Jesús con gran dificultad, haciendo lo mejor que podía hasta llegar ante él, todavía encorvada. Ella había hecho exactamente lo que Jesús le había pedido que hiciera.  </a:t>
            </a:r>
          </a:p>
        </p:txBody>
      </p:sp>
    </p:spTree>
    <p:extLst>
      <p:ext uri="{BB962C8B-B14F-4D97-AF65-F5344CB8AC3E}">
        <p14:creationId xmlns:p14="http://schemas.microsoft.com/office/powerpoint/2010/main" val="63996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a16="http://schemas.microsoft.com/office/drawing/2014/main" id="{B8CD1140-029F-9E4C-BCC4-69F7871224CF}"/>
              </a:ext>
            </a:extLst>
          </p:cNvPr>
          <p:cNvPicPr>
            <a:picLocks noChangeAspect="1"/>
          </p:cNvPicPr>
          <p:nvPr/>
        </p:nvPicPr>
        <p:blipFill>
          <a:blip r:embed="rId3"/>
          <a:stretch>
            <a:fillRect/>
          </a:stretch>
        </p:blipFill>
        <p:spPr>
          <a:xfrm>
            <a:off x="0" y="14760"/>
            <a:ext cx="12192000" cy="6858000"/>
          </a:xfrm>
          <a:prstGeom prst="rect">
            <a:avLst/>
          </a:prstGeom>
        </p:spPr>
      </p:pic>
      <p:sp>
        <p:nvSpPr>
          <p:cNvPr id="3" name="Content Placeholder 2">
            <a:extLst>
              <a:ext uri="{FF2B5EF4-FFF2-40B4-BE49-F238E27FC236}">
                <a16:creationId xmlns:a16="http://schemas.microsoft.com/office/drawing/2014/main" id="{5AC84DF8-C273-9E4A-A376-AE131692D8E2}"/>
              </a:ext>
            </a:extLst>
          </p:cNvPr>
          <p:cNvSpPr>
            <a:spLocks noGrp="1"/>
          </p:cNvSpPr>
          <p:nvPr>
            <p:ph idx="1"/>
          </p:nvPr>
        </p:nvSpPr>
        <p:spPr>
          <a:xfrm>
            <a:off x="1908841" y="2166282"/>
            <a:ext cx="8606760" cy="4351338"/>
          </a:xfrm>
        </p:spPr>
        <p:txBody>
          <a:bodyPr>
            <a:normAutofit fontScale="92500" lnSpcReduction="10000"/>
          </a:bodyPr>
          <a:lstStyle/>
          <a:p>
            <a:pPr>
              <a:lnSpc>
                <a:spcPct val="100000"/>
              </a:lnSpc>
            </a:pPr>
            <a:r>
              <a:rPr lang="es-MX" dirty="0"/>
              <a:t>¡Ya era libre!</a:t>
            </a:r>
          </a:p>
          <a:p>
            <a:pPr>
              <a:lnSpc>
                <a:spcPct val="100000"/>
              </a:lnSpc>
            </a:pPr>
            <a:r>
              <a:rPr lang="es-MX" dirty="0"/>
              <a:t>¡Esas eran para ella sus “buenas nuevas”!</a:t>
            </a:r>
          </a:p>
          <a:p>
            <a:pPr>
              <a:lnSpc>
                <a:spcPct val="100000"/>
              </a:lnSpc>
            </a:pPr>
            <a:r>
              <a:rPr lang="es-MX" dirty="0"/>
              <a:t>¡Ella fue liberada de su cautividad! Ahora podía ver algo más que solamente el suelo. </a:t>
            </a:r>
          </a:p>
          <a:p>
            <a:pPr>
              <a:lnSpc>
                <a:spcPct val="100000"/>
              </a:lnSpc>
            </a:pPr>
            <a:r>
              <a:rPr lang="es-MX" dirty="0"/>
              <a:t>¡Había terminado su opresión física! </a:t>
            </a:r>
          </a:p>
          <a:p>
            <a:pPr>
              <a:lnSpc>
                <a:spcPct val="100000"/>
              </a:lnSpc>
            </a:pPr>
            <a:r>
              <a:rPr lang="es-MX" dirty="0"/>
              <a:t>¡Estaba experimentando el favor del Señor! </a:t>
            </a:r>
          </a:p>
          <a:p>
            <a:pPr>
              <a:lnSpc>
                <a:spcPct val="100000"/>
              </a:lnSpc>
            </a:pPr>
            <a:r>
              <a:rPr lang="es-MX" dirty="0"/>
              <a:t>¡Todo lo que Jesús había prometido en sus enseñanzas en Nazareth, en Lucas 4:16-19, se estaba convirtiendo en realidad para ella!  ¡Las enseñanzas de Jesús eran una realidad!</a:t>
            </a:r>
            <a:r>
              <a:rPr lang="en-US" dirty="0"/>
              <a:t>.</a:t>
            </a:r>
          </a:p>
        </p:txBody>
      </p:sp>
    </p:spTree>
    <p:extLst>
      <p:ext uri="{BB962C8B-B14F-4D97-AF65-F5344CB8AC3E}">
        <p14:creationId xmlns:p14="http://schemas.microsoft.com/office/powerpoint/2010/main" val="706767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TotalTime>
  <Words>1463</Words>
  <Application>Microsoft Office PowerPoint</Application>
  <PresentationFormat>Widescreen</PresentationFormat>
  <Paragraphs>123</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Abadi</vt:lpstr>
      <vt:lpstr>Arial</vt:lpstr>
      <vt:lpstr>Avenir Next</vt:lpstr>
      <vt:lpstr>Calibri</vt:lpstr>
      <vt:lpstr>Calibri Light</vt:lpstr>
      <vt:lpstr>Office Theme</vt:lpstr>
      <vt:lpstr>¡CUANDO JESÚS LE PUSO FIN! </vt:lpstr>
      <vt:lpstr>¡CUANDO JESÚS LE PUSO FIN! </vt:lpstr>
      <vt:lpstr>Luke 4:16-19, ESV</vt:lpstr>
      <vt:lpstr>LA MISIÓN DE JESÚS  EN EL EVANGELIO DE LUCAS </vt:lpstr>
      <vt:lpstr>Lucas 13:10-17  Dios Habla Hoy </vt:lpstr>
      <vt:lpstr>PowerPoint Presentation</vt:lpstr>
      <vt:lpstr>JESÚS Y SU MISIÓN</vt:lpstr>
      <vt:lpstr>PowerPoint Presentation</vt:lpstr>
      <vt:lpstr>PowerPoint Presentation</vt:lpstr>
      <vt:lpstr>PowerPoint Presentation</vt:lpstr>
      <vt:lpstr>Elena G. White</vt:lpstr>
      <vt:lpstr>¡Jesús puso en su lugar al abusador de esta mujer!</vt:lpstr>
      <vt:lpstr>Elena G. White en su libro Ministerio médico</vt:lpstr>
      <vt:lpstr>La mujer recibió múltiples tipos de sanidad</vt:lpstr>
      <vt:lpstr>Mujer, ¡eres libre!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ENDED IT</dc:title>
  <dc:creator>Arrais, Raquel</dc:creator>
  <cp:lastModifiedBy>Melba Dinorah Rivera</cp:lastModifiedBy>
  <cp:revision>31</cp:revision>
  <dcterms:created xsi:type="dcterms:W3CDTF">2020-04-22T12:51:37Z</dcterms:created>
  <dcterms:modified xsi:type="dcterms:W3CDTF">2020-05-18T20:12:02Z</dcterms:modified>
</cp:coreProperties>
</file>